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2" r:id="rId16"/>
    <p:sldId id="279" r:id="rId17"/>
    <p:sldId id="270" r:id="rId18"/>
    <p:sldId id="278" r:id="rId19"/>
    <p:sldId id="273" r:id="rId20"/>
    <p:sldId id="274" r:id="rId21"/>
    <p:sldId id="276" r:id="rId22"/>
    <p:sldId id="277" r:id="rId23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981C910-FD9D-4100-898E-597FCBFA72D5}" v="2" dt="2026-03-09T14:32:30.9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>
        <p:scale>
          <a:sx n="125" d="100"/>
          <a:sy n="125" d="100"/>
        </p:scale>
        <p:origin x="1956" y="11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nish Rohra" userId="a9ffc49e-5248-443d-83ea-d07c4fe5648e" providerId="ADAL" clId="{8197C030-1350-4640-A5BC-E9BBBDDA1AEB}"/>
    <pc:docChg chg="custSel modSld">
      <pc:chgData name="Manish Rohra" userId="a9ffc49e-5248-443d-83ea-d07c4fe5648e" providerId="ADAL" clId="{8197C030-1350-4640-A5BC-E9BBBDDA1AEB}" dt="2026-03-09T14:33:20.506" v="102" actId="6549"/>
      <pc:docMkLst>
        <pc:docMk/>
      </pc:docMkLst>
      <pc:sldChg chg="addSp delSp modSp mod">
        <pc:chgData name="Manish Rohra" userId="a9ffc49e-5248-443d-83ea-d07c4fe5648e" providerId="ADAL" clId="{8197C030-1350-4640-A5BC-E9BBBDDA1AEB}" dt="2026-03-09T14:33:20.506" v="102" actId="6549"/>
        <pc:sldMkLst>
          <pc:docMk/>
          <pc:sldMk cId="0" sldId="272"/>
        </pc:sldMkLst>
        <pc:spChg chg="mod">
          <ac:chgData name="Manish Rohra" userId="a9ffc49e-5248-443d-83ea-d07c4fe5648e" providerId="ADAL" clId="{8197C030-1350-4640-A5BC-E9BBBDDA1AEB}" dt="2026-03-09T14:31:52.478" v="11" actId="20577"/>
          <ac:spMkLst>
            <pc:docMk/>
            <pc:sldMk cId="0" sldId="272"/>
            <ac:spMk id="4" creationId="{00000000-0000-0000-0000-000000000000}"/>
          </ac:spMkLst>
        </pc:spChg>
        <pc:spChg chg="mod">
          <ac:chgData name="Manish Rohra" userId="a9ffc49e-5248-443d-83ea-d07c4fe5648e" providerId="ADAL" clId="{8197C030-1350-4640-A5BC-E9BBBDDA1AEB}" dt="2026-03-09T14:33:20.506" v="102" actId="6549"/>
          <ac:spMkLst>
            <pc:docMk/>
            <pc:sldMk cId="0" sldId="272"/>
            <ac:spMk id="5" creationId="{00000000-0000-0000-0000-000000000000}"/>
          </ac:spMkLst>
        </pc:spChg>
        <pc:picChg chg="add mod">
          <ac:chgData name="Manish Rohra" userId="a9ffc49e-5248-443d-83ea-d07c4fe5648e" providerId="ADAL" clId="{8197C030-1350-4640-A5BC-E9BBBDDA1AEB}" dt="2026-03-09T14:32:30.932" v="59"/>
          <ac:picMkLst>
            <pc:docMk/>
            <pc:sldMk cId="0" sldId="272"/>
            <ac:picMk id="10" creationId="{000EB8FD-F363-8805-E252-BA2F6AAC9507}"/>
          </ac:picMkLst>
        </pc:picChg>
        <pc:picChg chg="del">
          <ac:chgData name="Manish Rohra" userId="a9ffc49e-5248-443d-83ea-d07c4fe5648e" providerId="ADAL" clId="{8197C030-1350-4640-A5BC-E9BBBDDA1AEB}" dt="2026-03-09T14:32:23.533" v="55" actId="21"/>
          <ac:picMkLst>
            <pc:docMk/>
            <pc:sldMk cId="0" sldId="272"/>
            <ac:picMk id="30" creationId="{A31CAE58-B718-D820-8752-15ED88F3BB05}"/>
          </ac:picMkLst>
        </pc:picChg>
      </pc:sldChg>
      <pc:sldChg chg="addSp delSp modSp mod">
        <pc:chgData name="Manish Rohra" userId="a9ffc49e-5248-443d-83ea-d07c4fe5648e" providerId="ADAL" clId="{8197C030-1350-4640-A5BC-E9BBBDDA1AEB}" dt="2026-03-09T14:32:43.020" v="60" actId="1076"/>
        <pc:sldMkLst>
          <pc:docMk/>
          <pc:sldMk cId="4232203399" sldId="279"/>
        </pc:sldMkLst>
        <pc:spChg chg="mod">
          <ac:chgData name="Manish Rohra" userId="a9ffc49e-5248-443d-83ea-d07c4fe5648e" providerId="ADAL" clId="{8197C030-1350-4640-A5BC-E9BBBDDA1AEB}" dt="2026-03-09T14:32:15.019" v="54" actId="20577"/>
          <ac:spMkLst>
            <pc:docMk/>
            <pc:sldMk cId="4232203399" sldId="279"/>
            <ac:spMk id="4" creationId="{4CCEE398-8CEC-DB00-D95F-FA16521E4660}"/>
          </ac:spMkLst>
        </pc:spChg>
        <pc:picChg chg="del">
          <ac:chgData name="Manish Rohra" userId="a9ffc49e-5248-443d-83ea-d07c4fe5648e" providerId="ADAL" clId="{8197C030-1350-4640-A5BC-E9BBBDDA1AEB}" dt="2026-03-09T14:32:29.033" v="58" actId="21"/>
          <ac:picMkLst>
            <pc:docMk/>
            <pc:sldMk cId="4232203399" sldId="279"/>
            <ac:picMk id="10" creationId="{000EB8FD-F363-8805-E252-BA2F6AAC9507}"/>
          </ac:picMkLst>
        </pc:picChg>
        <pc:picChg chg="add mod">
          <ac:chgData name="Manish Rohra" userId="a9ffc49e-5248-443d-83ea-d07c4fe5648e" providerId="ADAL" clId="{8197C030-1350-4640-A5BC-E9BBBDDA1AEB}" dt="2026-03-09T14:32:43.020" v="60" actId="1076"/>
          <ac:picMkLst>
            <pc:docMk/>
            <pc:sldMk cId="4232203399" sldId="279"/>
            <ac:picMk id="30" creationId="{A31CAE58-B718-D820-8752-15ED88F3BB05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5193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9A5C7A-271C-63E5-012B-18D513ACAF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99D6885-EBB1-4880-A18A-506C0B00BDE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E41F736-D211-04C3-21EA-FAD5B3BF86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CEF4C7-B139-635B-F08D-8C84F88F9FD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57488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4B42AC-3828-561B-1A78-57204A1FA5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C43177B-0EED-2711-9AE3-AB77BF6945D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CF52560-21F4-527D-993F-F76CFC5ACD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88F11A-5893-55BB-A781-7E67D8211AE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33340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9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C26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1371600"/>
            <a:ext cx="3657600" cy="3657600"/>
          </a:xfrm>
          <a:prstGeom prst="ellipse">
            <a:avLst/>
          </a:prstGeom>
          <a:solidFill>
            <a:srgbClr val="8B1A1A">
              <a:alpha val="1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-914400" y="3200400"/>
            <a:ext cx="3200400" cy="3200400"/>
          </a:xfrm>
          <a:prstGeom prst="ellipse">
            <a:avLst/>
          </a:prstGeom>
          <a:solidFill>
            <a:srgbClr val="1B7A7D">
              <a:alpha val="8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2"/>
          <p:cNvSpPr/>
          <p:nvPr/>
        </p:nvSpPr>
        <p:spPr>
          <a:xfrm>
            <a:off x="0" y="137160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kern="0" spc="400" dirty="0">
                <a:solidFill>
                  <a:srgbClr val="C47B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 OPERATING PROCEDURE</a:t>
            </a:r>
            <a:endParaRPr lang="en-US" sz="1000" dirty="0"/>
          </a:p>
        </p:txBody>
      </p:sp>
      <p:sp>
        <p:nvSpPr>
          <p:cNvPr id="6" name="Text 3"/>
          <p:cNvSpPr/>
          <p:nvPr/>
        </p:nvSpPr>
        <p:spPr>
          <a:xfrm>
            <a:off x="0" y="1691640"/>
            <a:ext cx="9144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USVI ISF / AMS Filing</a:t>
            </a:r>
            <a:endParaRPr lang="en-US" sz="3000" dirty="0"/>
          </a:p>
        </p:txBody>
      </p:sp>
      <p:sp>
        <p:nvSpPr>
          <p:cNvPr id="7" name="Text 4"/>
          <p:cNvSpPr/>
          <p:nvPr/>
        </p:nvSpPr>
        <p:spPr>
          <a:xfrm>
            <a:off x="914400" y="228600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ACE Manifest Requirements for Caribbean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Shipments via Caucedo (DR) Gateway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2377440" y="3017520"/>
            <a:ext cx="2011680" cy="274320"/>
          </a:xfrm>
          <a:prstGeom prst="rect">
            <a:avLst/>
          </a:prstGeom>
          <a:solidFill>
            <a:srgbClr val="C47B28">
              <a:alpha val="20000"/>
            </a:srgbClr>
          </a:solidFill>
          <a:ln w="12700">
            <a:solidFill>
              <a:srgbClr val="C47B2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2377440" y="3017520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C47B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EFFECTIVE: MARCH 7, 2026</a:t>
            </a:r>
            <a:endParaRPr lang="en-US" sz="800" dirty="0"/>
          </a:p>
        </p:txBody>
      </p:sp>
      <p:sp>
        <p:nvSpPr>
          <p:cNvPr id="10" name="Shape 7"/>
          <p:cNvSpPr/>
          <p:nvPr/>
        </p:nvSpPr>
        <p:spPr>
          <a:xfrm>
            <a:off x="4754880" y="3017520"/>
            <a:ext cx="2011680" cy="274320"/>
          </a:xfrm>
          <a:prstGeom prst="rect">
            <a:avLst/>
          </a:prstGeom>
          <a:solidFill>
            <a:srgbClr val="C43B3B">
              <a:alpha val="20000"/>
            </a:srgbClr>
          </a:solidFill>
          <a:ln w="12700">
            <a:solidFill>
              <a:srgbClr val="C43B3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4754880" y="3017520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C43B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MANDATORY COMPLIANCE</a:t>
            </a:r>
            <a:endParaRPr lang="en-US" sz="800" dirty="0"/>
          </a:p>
        </p:txBody>
      </p:sp>
      <p:sp>
        <p:nvSpPr>
          <p:cNvPr id="12" name="Text 9"/>
          <p:cNvSpPr/>
          <p:nvPr/>
        </p:nvSpPr>
        <p:spPr>
          <a:xfrm>
            <a:off x="0" y="3840480"/>
            <a:ext cx="9144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Kestrel Liner Agencies Ltd  •  Caucedo Gateway Operations</a:t>
            </a:r>
            <a:endParaRPr lang="en-US" sz="1000" dirty="0"/>
          </a:p>
        </p:txBody>
      </p:sp>
      <p:sp>
        <p:nvSpPr>
          <p:cNvPr id="13" name="Text 10"/>
          <p:cNvSpPr/>
          <p:nvPr/>
        </p:nvSpPr>
        <p:spPr>
          <a:xfrm>
            <a:off x="0" y="4069080"/>
            <a:ext cx="9144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9505 NW 108th Avenue, Medley, Miami, FL 33178  •  +1 786 220 1650</a:t>
            </a:r>
            <a:endParaRPr lang="en-US" sz="900" dirty="0"/>
          </a:p>
        </p:txBody>
      </p:sp>
      <p:pic>
        <p:nvPicPr>
          <p:cNvPr id="1026" name="Picture 2" descr="Kestrel logo">
            <a:extLst>
              <a:ext uri="{FF2B5EF4-FFF2-40B4-BE49-F238E27FC236}">
                <a16:creationId xmlns:a16="http://schemas.microsoft.com/office/drawing/2014/main" id="{C46D6FE3-F0AF-43F8-1949-4ADF391218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0831" y="390440"/>
            <a:ext cx="922337" cy="798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DF8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B7A7D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92608"/>
            <a:ext cx="292608" cy="29260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41248" y="256032"/>
            <a:ext cx="6400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2C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Scenario 1: CAU → USVI → Foreign Destination</a:t>
            </a:r>
            <a:endParaRPr lang="en-US" sz="2200" dirty="0"/>
          </a:p>
        </p:txBody>
      </p:sp>
      <p:sp>
        <p:nvSpPr>
          <p:cNvPr id="5" name="Shape 2"/>
          <p:cNvSpPr/>
          <p:nvPr/>
        </p:nvSpPr>
        <p:spPr>
          <a:xfrm>
            <a:off x="1984248" y="1005840"/>
            <a:ext cx="512064" cy="512064"/>
          </a:xfrm>
          <a:prstGeom prst="ellipse">
            <a:avLst/>
          </a:prstGeom>
          <a:solidFill>
            <a:srgbClr val="FFFFFF"/>
          </a:solidFill>
          <a:ln w="31750">
            <a:solidFill>
              <a:srgbClr val="1B7A7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3"/>
          <p:cNvSpPr/>
          <p:nvPr/>
        </p:nvSpPr>
        <p:spPr>
          <a:xfrm>
            <a:off x="1984248" y="1005840"/>
            <a:ext cx="512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B7A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CAU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1874520" y="1536192"/>
            <a:ext cx="731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7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Caucedo, DR</a:t>
            </a:r>
            <a:endParaRPr lang="en-US" sz="700" dirty="0"/>
          </a:p>
        </p:txBody>
      </p:sp>
      <p:sp>
        <p:nvSpPr>
          <p:cNvPr id="8" name="Shape 5"/>
          <p:cNvSpPr/>
          <p:nvPr/>
        </p:nvSpPr>
        <p:spPr>
          <a:xfrm>
            <a:off x="2560320" y="1243584"/>
            <a:ext cx="502920" cy="0"/>
          </a:xfrm>
          <a:prstGeom prst="line">
            <a:avLst/>
          </a:prstGeom>
          <a:noFill/>
          <a:ln w="25400">
            <a:solidFill>
              <a:srgbClr val="1B7A7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71800" y="1170432"/>
            <a:ext cx="146304" cy="146304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2560320" y="1042416"/>
            <a:ext cx="548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1B7A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VESSEL</a:t>
            </a:r>
            <a:endParaRPr lang="en-US" sz="700" dirty="0"/>
          </a:p>
        </p:txBody>
      </p:sp>
      <p:sp>
        <p:nvSpPr>
          <p:cNvPr id="11" name="Shape 7"/>
          <p:cNvSpPr/>
          <p:nvPr/>
        </p:nvSpPr>
        <p:spPr>
          <a:xfrm>
            <a:off x="3538728" y="1005840"/>
            <a:ext cx="512064" cy="512064"/>
          </a:xfrm>
          <a:prstGeom prst="ellipse">
            <a:avLst/>
          </a:prstGeom>
          <a:solidFill>
            <a:srgbClr val="8B1A1A"/>
          </a:solidFill>
          <a:ln w="31750">
            <a:solidFill>
              <a:srgbClr val="8B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8"/>
          <p:cNvSpPr/>
          <p:nvPr/>
        </p:nvSpPr>
        <p:spPr>
          <a:xfrm>
            <a:off x="3538728" y="1005840"/>
            <a:ext cx="512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STT</a:t>
            </a:r>
            <a:endParaRPr lang="en-US" sz="900" dirty="0"/>
          </a:p>
        </p:txBody>
      </p:sp>
      <p:sp>
        <p:nvSpPr>
          <p:cNvPr id="13" name="Text 9"/>
          <p:cNvSpPr/>
          <p:nvPr/>
        </p:nvSpPr>
        <p:spPr>
          <a:xfrm>
            <a:off x="3429000" y="1536192"/>
            <a:ext cx="731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7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VISTT</a:t>
            </a:r>
            <a:endParaRPr lang="en-US" sz="700" dirty="0"/>
          </a:p>
        </p:txBody>
      </p:sp>
      <p:sp>
        <p:nvSpPr>
          <p:cNvPr id="14" name="Shape 10"/>
          <p:cNvSpPr/>
          <p:nvPr/>
        </p:nvSpPr>
        <p:spPr>
          <a:xfrm>
            <a:off x="4114800" y="1243584"/>
            <a:ext cx="502920" cy="0"/>
          </a:xfrm>
          <a:prstGeom prst="line">
            <a:avLst/>
          </a:prstGeom>
          <a:noFill/>
          <a:ln w="25400">
            <a:solidFill>
              <a:srgbClr val="C47B2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26280" y="1170432"/>
            <a:ext cx="146304" cy="146304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4114800" y="1042416"/>
            <a:ext cx="548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C47B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</a:t>
            </a:r>
            <a:endParaRPr lang="en-US" sz="700" dirty="0"/>
          </a:p>
        </p:txBody>
      </p:sp>
      <p:sp>
        <p:nvSpPr>
          <p:cNvPr id="17" name="Shape 12"/>
          <p:cNvSpPr/>
          <p:nvPr/>
        </p:nvSpPr>
        <p:spPr>
          <a:xfrm>
            <a:off x="5093208" y="1005840"/>
            <a:ext cx="512064" cy="512064"/>
          </a:xfrm>
          <a:prstGeom prst="ellipse">
            <a:avLst/>
          </a:prstGeom>
          <a:solidFill>
            <a:srgbClr val="FFFFFF"/>
          </a:solidFill>
          <a:ln w="31750">
            <a:solidFill>
              <a:srgbClr val="D97B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3"/>
          <p:cNvSpPr/>
          <p:nvPr/>
        </p:nvSpPr>
        <p:spPr>
          <a:xfrm>
            <a:off x="5093208" y="1005840"/>
            <a:ext cx="512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D97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FPOD</a:t>
            </a:r>
            <a:endParaRPr lang="en-US" sz="900" dirty="0"/>
          </a:p>
        </p:txBody>
      </p:sp>
      <p:sp>
        <p:nvSpPr>
          <p:cNvPr id="19" name="Text 14"/>
          <p:cNvSpPr/>
          <p:nvPr/>
        </p:nvSpPr>
        <p:spPr>
          <a:xfrm>
            <a:off x="4983480" y="1536192"/>
            <a:ext cx="731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7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Foreign Dest.</a:t>
            </a:r>
            <a:endParaRPr lang="en-US" sz="700" dirty="0"/>
          </a:p>
        </p:txBody>
      </p:sp>
      <p:sp>
        <p:nvSpPr>
          <p:cNvPr id="20" name="Shape 15"/>
          <p:cNvSpPr/>
          <p:nvPr/>
        </p:nvSpPr>
        <p:spPr>
          <a:xfrm>
            <a:off x="457200" y="2103120"/>
            <a:ext cx="256032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1B7A7D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Text 16"/>
          <p:cNvSpPr/>
          <p:nvPr/>
        </p:nvSpPr>
        <p:spPr>
          <a:xfrm>
            <a:off x="457200" y="2157984"/>
            <a:ext cx="2560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1B7A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ENTRY TYPE</a:t>
            </a:r>
            <a:endParaRPr lang="en-US" sz="800" dirty="0"/>
          </a:p>
        </p:txBody>
      </p:sp>
      <p:sp>
        <p:nvSpPr>
          <p:cNvPr id="22" name="Text 17"/>
          <p:cNvSpPr/>
          <p:nvPr/>
        </p:nvSpPr>
        <p:spPr>
          <a:xfrm>
            <a:off x="457200" y="2359152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2C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IE In-Bond</a:t>
            </a:r>
            <a:endParaRPr lang="en-US" sz="1600" dirty="0"/>
          </a:p>
        </p:txBody>
      </p:sp>
      <p:sp>
        <p:nvSpPr>
          <p:cNvPr id="23" name="Shape 18"/>
          <p:cNvSpPr/>
          <p:nvPr/>
        </p:nvSpPr>
        <p:spPr>
          <a:xfrm>
            <a:off x="3291840" y="2103120"/>
            <a:ext cx="256032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47B2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4" name="Text 19"/>
          <p:cNvSpPr/>
          <p:nvPr/>
        </p:nvSpPr>
        <p:spPr>
          <a:xfrm>
            <a:off x="3291840" y="2157984"/>
            <a:ext cx="2560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C47B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BOND TYPE</a:t>
            </a:r>
            <a:endParaRPr lang="en-US" sz="800" dirty="0"/>
          </a:p>
        </p:txBody>
      </p:sp>
      <p:sp>
        <p:nvSpPr>
          <p:cNvPr id="25" name="Text 20"/>
          <p:cNvSpPr/>
          <p:nvPr/>
        </p:nvSpPr>
        <p:spPr>
          <a:xfrm>
            <a:off x="3291840" y="2359152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2C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Immediate Export</a:t>
            </a:r>
            <a:endParaRPr lang="en-US" sz="1600" dirty="0"/>
          </a:p>
        </p:txBody>
      </p:sp>
      <p:sp>
        <p:nvSpPr>
          <p:cNvPr id="26" name="Shape 21"/>
          <p:cNvSpPr/>
          <p:nvPr/>
        </p:nvSpPr>
        <p:spPr>
          <a:xfrm>
            <a:off x="6126480" y="2103120"/>
            <a:ext cx="256032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8B1A1A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7" name="Text 22"/>
          <p:cNvSpPr/>
          <p:nvPr/>
        </p:nvSpPr>
        <p:spPr>
          <a:xfrm>
            <a:off x="6126480" y="2157984"/>
            <a:ext cx="2560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8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ISF/AMS</a:t>
            </a:r>
            <a:endParaRPr lang="en-US" sz="800" dirty="0"/>
          </a:p>
        </p:txBody>
      </p:sp>
      <p:sp>
        <p:nvSpPr>
          <p:cNvPr id="28" name="Text 23"/>
          <p:cNvSpPr/>
          <p:nvPr/>
        </p:nvSpPr>
        <p:spPr>
          <a:xfrm>
            <a:off x="6126480" y="2359152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2C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Required</a:t>
            </a:r>
            <a:endParaRPr lang="en-US" sz="1600" dirty="0"/>
          </a:p>
        </p:txBody>
      </p:sp>
      <p:sp>
        <p:nvSpPr>
          <p:cNvPr id="29" name="Text 24"/>
          <p:cNvSpPr/>
          <p:nvPr/>
        </p:nvSpPr>
        <p:spPr>
          <a:xfrm>
            <a:off x="457200" y="301752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Container from Caucedo discharges at St. Thomas, connects to foreign destination. NVOCC creates IE in-bond at USVI (first U.S. port of call). Example FPODs: GDSTG, LCCAS, SXPHI.</a:t>
            </a:r>
            <a:endParaRPr lang="en-US" sz="1100" dirty="0"/>
          </a:p>
        </p:txBody>
      </p:sp>
      <p:sp>
        <p:nvSpPr>
          <p:cNvPr id="30" name="Text 25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Kestrel Liner Agencies Ltd  •  USVI ISF/AMS SOP  •  Effective March 7, 2026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DF8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B7A7D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92608"/>
            <a:ext cx="292608" cy="29260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41248" y="256032"/>
            <a:ext cx="6400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2C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Scenario 2: CAU → USVI → PPB → Caribbean</a:t>
            </a:r>
            <a:endParaRPr lang="en-US" sz="2200" dirty="0"/>
          </a:p>
        </p:txBody>
      </p:sp>
      <p:sp>
        <p:nvSpPr>
          <p:cNvPr id="5" name="Shape 2"/>
          <p:cNvSpPr/>
          <p:nvPr/>
        </p:nvSpPr>
        <p:spPr>
          <a:xfrm>
            <a:off x="1207008" y="1005840"/>
            <a:ext cx="512064" cy="512064"/>
          </a:xfrm>
          <a:prstGeom prst="ellipse">
            <a:avLst/>
          </a:prstGeom>
          <a:solidFill>
            <a:srgbClr val="FFFFFF"/>
          </a:solidFill>
          <a:ln w="31750">
            <a:solidFill>
              <a:srgbClr val="1B7A7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3"/>
          <p:cNvSpPr/>
          <p:nvPr/>
        </p:nvSpPr>
        <p:spPr>
          <a:xfrm>
            <a:off x="1207008" y="1005840"/>
            <a:ext cx="512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B7A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CAU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1097280" y="1536192"/>
            <a:ext cx="731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7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Caucedo</a:t>
            </a:r>
            <a:endParaRPr lang="en-US" sz="700" dirty="0"/>
          </a:p>
        </p:txBody>
      </p:sp>
      <p:sp>
        <p:nvSpPr>
          <p:cNvPr id="8" name="Shape 5"/>
          <p:cNvSpPr/>
          <p:nvPr/>
        </p:nvSpPr>
        <p:spPr>
          <a:xfrm>
            <a:off x="1783080" y="1243584"/>
            <a:ext cx="502920" cy="0"/>
          </a:xfrm>
          <a:prstGeom prst="line">
            <a:avLst/>
          </a:prstGeom>
          <a:noFill/>
          <a:ln w="25400">
            <a:solidFill>
              <a:srgbClr val="1B7A7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94560" y="1170432"/>
            <a:ext cx="146304" cy="146304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783080" y="1042416"/>
            <a:ext cx="548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1B7A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VESSEL</a:t>
            </a:r>
            <a:endParaRPr lang="en-US" sz="700" dirty="0"/>
          </a:p>
        </p:txBody>
      </p:sp>
      <p:sp>
        <p:nvSpPr>
          <p:cNvPr id="11" name="Shape 7"/>
          <p:cNvSpPr/>
          <p:nvPr/>
        </p:nvSpPr>
        <p:spPr>
          <a:xfrm>
            <a:off x="2761488" y="1005840"/>
            <a:ext cx="512064" cy="512064"/>
          </a:xfrm>
          <a:prstGeom prst="ellipse">
            <a:avLst/>
          </a:prstGeom>
          <a:solidFill>
            <a:srgbClr val="8B1A1A"/>
          </a:solidFill>
          <a:ln w="31750">
            <a:solidFill>
              <a:srgbClr val="8B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8"/>
          <p:cNvSpPr/>
          <p:nvPr/>
        </p:nvSpPr>
        <p:spPr>
          <a:xfrm>
            <a:off x="2761488" y="1005840"/>
            <a:ext cx="512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STT</a:t>
            </a:r>
            <a:endParaRPr lang="en-US" sz="900" dirty="0"/>
          </a:p>
        </p:txBody>
      </p:sp>
      <p:sp>
        <p:nvSpPr>
          <p:cNvPr id="13" name="Text 9"/>
          <p:cNvSpPr/>
          <p:nvPr/>
        </p:nvSpPr>
        <p:spPr>
          <a:xfrm>
            <a:off x="2651760" y="1536192"/>
            <a:ext cx="731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7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VISTT</a:t>
            </a:r>
            <a:endParaRPr lang="en-US" sz="700" dirty="0"/>
          </a:p>
        </p:txBody>
      </p:sp>
      <p:sp>
        <p:nvSpPr>
          <p:cNvPr id="14" name="Shape 10"/>
          <p:cNvSpPr/>
          <p:nvPr/>
        </p:nvSpPr>
        <p:spPr>
          <a:xfrm>
            <a:off x="3337560" y="1243584"/>
            <a:ext cx="502920" cy="0"/>
          </a:xfrm>
          <a:prstGeom prst="line">
            <a:avLst/>
          </a:prstGeom>
          <a:noFill/>
          <a:ln w="25400">
            <a:solidFill>
              <a:srgbClr val="C47B2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49040" y="1170432"/>
            <a:ext cx="146304" cy="146304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3337560" y="1042416"/>
            <a:ext cx="548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C47B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 BOND</a:t>
            </a:r>
            <a:endParaRPr lang="en-US" sz="700" dirty="0"/>
          </a:p>
        </p:txBody>
      </p:sp>
      <p:sp>
        <p:nvSpPr>
          <p:cNvPr id="17" name="Shape 12"/>
          <p:cNvSpPr/>
          <p:nvPr/>
        </p:nvSpPr>
        <p:spPr>
          <a:xfrm>
            <a:off x="4315968" y="1005840"/>
            <a:ext cx="512064" cy="512064"/>
          </a:xfrm>
          <a:prstGeom prst="ellipse">
            <a:avLst/>
          </a:prstGeom>
          <a:solidFill>
            <a:srgbClr val="FFFFFF"/>
          </a:solidFill>
          <a:ln w="31750">
            <a:solidFill>
              <a:srgbClr val="7B5AA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3"/>
          <p:cNvSpPr/>
          <p:nvPr/>
        </p:nvSpPr>
        <p:spPr>
          <a:xfrm>
            <a:off x="4315968" y="1005840"/>
            <a:ext cx="512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7B5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PPB</a:t>
            </a:r>
            <a:endParaRPr lang="en-US" sz="900" dirty="0"/>
          </a:p>
        </p:txBody>
      </p:sp>
      <p:sp>
        <p:nvSpPr>
          <p:cNvPr id="19" name="Text 14"/>
          <p:cNvSpPr/>
          <p:nvPr/>
        </p:nvSpPr>
        <p:spPr>
          <a:xfrm>
            <a:off x="4206240" y="1536192"/>
            <a:ext cx="731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7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USPAB</a:t>
            </a:r>
            <a:endParaRPr lang="en-US" sz="700" dirty="0"/>
          </a:p>
        </p:txBody>
      </p:sp>
      <p:sp>
        <p:nvSpPr>
          <p:cNvPr id="20" name="Shape 15"/>
          <p:cNvSpPr/>
          <p:nvPr/>
        </p:nvSpPr>
        <p:spPr>
          <a:xfrm>
            <a:off x="4892040" y="1243584"/>
            <a:ext cx="502920" cy="0"/>
          </a:xfrm>
          <a:prstGeom prst="line">
            <a:avLst/>
          </a:prstGeom>
          <a:noFill/>
          <a:ln w="25400">
            <a:solidFill>
              <a:srgbClr val="D97B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03520" y="1170432"/>
            <a:ext cx="146304" cy="146304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4892040" y="1042416"/>
            <a:ext cx="548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D97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EXPORT</a:t>
            </a:r>
            <a:endParaRPr lang="en-US" sz="700" dirty="0"/>
          </a:p>
        </p:txBody>
      </p:sp>
      <p:sp>
        <p:nvSpPr>
          <p:cNvPr id="23" name="Shape 17"/>
          <p:cNvSpPr/>
          <p:nvPr/>
        </p:nvSpPr>
        <p:spPr>
          <a:xfrm>
            <a:off x="5870448" y="1005840"/>
            <a:ext cx="512064" cy="512064"/>
          </a:xfrm>
          <a:prstGeom prst="ellipse">
            <a:avLst/>
          </a:prstGeom>
          <a:solidFill>
            <a:srgbClr val="FFFFFF"/>
          </a:solidFill>
          <a:ln w="31750">
            <a:solidFill>
              <a:srgbClr val="D97B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18"/>
          <p:cNvSpPr/>
          <p:nvPr/>
        </p:nvSpPr>
        <p:spPr>
          <a:xfrm>
            <a:off x="5870448" y="1005840"/>
            <a:ext cx="512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D97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FPOD</a:t>
            </a:r>
            <a:endParaRPr lang="en-US" sz="900" dirty="0"/>
          </a:p>
        </p:txBody>
      </p:sp>
      <p:sp>
        <p:nvSpPr>
          <p:cNvPr id="25" name="Text 19"/>
          <p:cNvSpPr/>
          <p:nvPr/>
        </p:nvSpPr>
        <p:spPr>
          <a:xfrm>
            <a:off x="5760720" y="1536192"/>
            <a:ext cx="731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7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NAS/GCM/PLS</a:t>
            </a:r>
            <a:endParaRPr lang="en-US" sz="700" dirty="0"/>
          </a:p>
        </p:txBody>
      </p:sp>
      <p:sp>
        <p:nvSpPr>
          <p:cNvPr id="26" name="Shape 20"/>
          <p:cNvSpPr/>
          <p:nvPr/>
        </p:nvSpPr>
        <p:spPr>
          <a:xfrm>
            <a:off x="457200" y="2103120"/>
            <a:ext cx="256032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1B7A7D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7" name="Text 21"/>
          <p:cNvSpPr/>
          <p:nvPr/>
        </p:nvSpPr>
        <p:spPr>
          <a:xfrm>
            <a:off x="457200" y="2157984"/>
            <a:ext cx="2560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1B7A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ENTRY TYPE</a:t>
            </a:r>
            <a:endParaRPr lang="en-US" sz="800" dirty="0"/>
          </a:p>
        </p:txBody>
      </p:sp>
      <p:sp>
        <p:nvSpPr>
          <p:cNvPr id="28" name="Text 22"/>
          <p:cNvSpPr/>
          <p:nvPr/>
        </p:nvSpPr>
        <p:spPr>
          <a:xfrm>
            <a:off x="457200" y="2359152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2C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 In-Bond</a:t>
            </a:r>
            <a:endParaRPr lang="en-US" sz="1600" dirty="0"/>
          </a:p>
        </p:txBody>
      </p:sp>
      <p:sp>
        <p:nvSpPr>
          <p:cNvPr id="29" name="Shape 23"/>
          <p:cNvSpPr/>
          <p:nvPr/>
        </p:nvSpPr>
        <p:spPr>
          <a:xfrm>
            <a:off x="3291840" y="2103120"/>
            <a:ext cx="256032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47B2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0" name="Text 24"/>
          <p:cNvSpPr/>
          <p:nvPr/>
        </p:nvSpPr>
        <p:spPr>
          <a:xfrm>
            <a:off x="3291840" y="2157984"/>
            <a:ext cx="2560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C47B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BOND TYPE</a:t>
            </a:r>
            <a:endParaRPr lang="en-US" sz="800" dirty="0"/>
          </a:p>
        </p:txBody>
      </p:sp>
      <p:sp>
        <p:nvSpPr>
          <p:cNvPr id="31" name="Text 25"/>
          <p:cNvSpPr/>
          <p:nvPr/>
        </p:nvSpPr>
        <p:spPr>
          <a:xfrm>
            <a:off x="3291840" y="2359152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2C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Transport &amp; Export</a:t>
            </a:r>
            <a:endParaRPr lang="en-US" sz="1600" dirty="0"/>
          </a:p>
        </p:txBody>
      </p:sp>
      <p:sp>
        <p:nvSpPr>
          <p:cNvPr id="32" name="Shape 26"/>
          <p:cNvSpPr/>
          <p:nvPr/>
        </p:nvSpPr>
        <p:spPr>
          <a:xfrm>
            <a:off x="6126480" y="2103120"/>
            <a:ext cx="256032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8B1A1A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3" name="Text 27"/>
          <p:cNvSpPr/>
          <p:nvPr/>
        </p:nvSpPr>
        <p:spPr>
          <a:xfrm>
            <a:off x="6126480" y="2157984"/>
            <a:ext cx="2560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8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ISF/AMS</a:t>
            </a:r>
            <a:endParaRPr lang="en-US" sz="800" dirty="0"/>
          </a:p>
        </p:txBody>
      </p:sp>
      <p:sp>
        <p:nvSpPr>
          <p:cNvPr id="34" name="Text 28"/>
          <p:cNvSpPr/>
          <p:nvPr/>
        </p:nvSpPr>
        <p:spPr>
          <a:xfrm>
            <a:off x="6126480" y="2359152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2C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Required</a:t>
            </a:r>
            <a:endParaRPr lang="en-US" sz="1600" dirty="0"/>
          </a:p>
        </p:txBody>
      </p:sp>
      <p:sp>
        <p:nvSpPr>
          <p:cNvPr id="35" name="Text 29"/>
          <p:cNvSpPr/>
          <p:nvPr/>
        </p:nvSpPr>
        <p:spPr>
          <a:xfrm>
            <a:off x="457200" y="301752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Container enters USVI (first U.S. port), transits to PPB under TE in-bond, then exported to Caribbean. Example FPODs: BSNAS, KYGCM, TCPLS, TCGDT.</a:t>
            </a:r>
            <a:endParaRPr lang="en-US" sz="1100" dirty="0"/>
          </a:p>
        </p:txBody>
      </p:sp>
      <p:sp>
        <p:nvSpPr>
          <p:cNvPr id="36" name="Text 30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Kestrel Liner Agencies Ltd  •  USVI ISF/AMS SOP  •  Effective March 7, 2026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DF8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B7A7D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92608"/>
            <a:ext cx="292608" cy="29260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41248" y="256032"/>
            <a:ext cx="6400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2C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Scenario 3: HAL → PPB → Remains on Board for USVI</a:t>
            </a:r>
            <a:endParaRPr lang="en-US" sz="2200" dirty="0"/>
          </a:p>
        </p:txBody>
      </p:sp>
      <p:sp>
        <p:nvSpPr>
          <p:cNvPr id="5" name="Shape 2"/>
          <p:cNvSpPr/>
          <p:nvPr/>
        </p:nvSpPr>
        <p:spPr>
          <a:xfrm>
            <a:off x="1207008" y="1005840"/>
            <a:ext cx="512064" cy="512064"/>
          </a:xfrm>
          <a:prstGeom prst="ellipse">
            <a:avLst/>
          </a:prstGeom>
          <a:solidFill>
            <a:srgbClr val="FFFFFF"/>
          </a:solidFill>
          <a:ln w="31750">
            <a:solidFill>
              <a:srgbClr val="1B7A7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3"/>
          <p:cNvSpPr/>
          <p:nvPr/>
        </p:nvSpPr>
        <p:spPr>
          <a:xfrm>
            <a:off x="1207008" y="1005840"/>
            <a:ext cx="512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B7A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HAL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1097280" y="1536192"/>
            <a:ext cx="731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7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Hamburg</a:t>
            </a:r>
            <a:endParaRPr lang="en-US" sz="700" dirty="0"/>
          </a:p>
        </p:txBody>
      </p:sp>
      <p:sp>
        <p:nvSpPr>
          <p:cNvPr id="8" name="Shape 5"/>
          <p:cNvSpPr/>
          <p:nvPr/>
        </p:nvSpPr>
        <p:spPr>
          <a:xfrm>
            <a:off x="1783080" y="1243584"/>
            <a:ext cx="502920" cy="0"/>
          </a:xfrm>
          <a:prstGeom prst="line">
            <a:avLst/>
          </a:prstGeom>
          <a:noFill/>
          <a:ln w="25400">
            <a:solidFill>
              <a:srgbClr val="1B7A7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94560" y="1170432"/>
            <a:ext cx="146304" cy="146304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783080" y="1042416"/>
            <a:ext cx="548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1B7A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VESSEL</a:t>
            </a:r>
            <a:endParaRPr lang="en-US" sz="700" dirty="0"/>
          </a:p>
        </p:txBody>
      </p:sp>
      <p:sp>
        <p:nvSpPr>
          <p:cNvPr id="11" name="Shape 7"/>
          <p:cNvSpPr/>
          <p:nvPr/>
        </p:nvSpPr>
        <p:spPr>
          <a:xfrm>
            <a:off x="2761488" y="1005840"/>
            <a:ext cx="512064" cy="512064"/>
          </a:xfrm>
          <a:prstGeom prst="ellipse">
            <a:avLst/>
          </a:prstGeom>
          <a:solidFill>
            <a:srgbClr val="7B5AA6"/>
          </a:solidFill>
          <a:ln w="31750">
            <a:solidFill>
              <a:srgbClr val="7B5AA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8"/>
          <p:cNvSpPr/>
          <p:nvPr/>
        </p:nvSpPr>
        <p:spPr>
          <a:xfrm>
            <a:off x="2761488" y="1005840"/>
            <a:ext cx="512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PPB</a:t>
            </a:r>
            <a:endParaRPr lang="en-US" sz="900" dirty="0"/>
          </a:p>
        </p:txBody>
      </p:sp>
      <p:sp>
        <p:nvSpPr>
          <p:cNvPr id="13" name="Text 9"/>
          <p:cNvSpPr/>
          <p:nvPr/>
        </p:nvSpPr>
        <p:spPr>
          <a:xfrm>
            <a:off x="2651760" y="1536192"/>
            <a:ext cx="731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7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USPAB</a:t>
            </a:r>
            <a:endParaRPr lang="en-US" sz="700" dirty="0"/>
          </a:p>
        </p:txBody>
      </p:sp>
      <p:sp>
        <p:nvSpPr>
          <p:cNvPr id="14" name="Shape 10"/>
          <p:cNvSpPr/>
          <p:nvPr/>
        </p:nvSpPr>
        <p:spPr>
          <a:xfrm>
            <a:off x="3337560" y="1243584"/>
            <a:ext cx="502920" cy="0"/>
          </a:xfrm>
          <a:prstGeom prst="line">
            <a:avLst/>
          </a:prstGeom>
          <a:noFill/>
          <a:ln w="25400">
            <a:solidFill>
              <a:srgbClr val="C47B2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49040" y="1170432"/>
            <a:ext cx="146304" cy="146304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3337560" y="1042416"/>
            <a:ext cx="548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C47B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IE BOND</a:t>
            </a:r>
            <a:endParaRPr lang="en-US" sz="700" dirty="0"/>
          </a:p>
        </p:txBody>
      </p:sp>
      <p:sp>
        <p:nvSpPr>
          <p:cNvPr id="17" name="Shape 12"/>
          <p:cNvSpPr/>
          <p:nvPr/>
        </p:nvSpPr>
        <p:spPr>
          <a:xfrm>
            <a:off x="4315968" y="1005840"/>
            <a:ext cx="512064" cy="512064"/>
          </a:xfrm>
          <a:prstGeom prst="ellipse">
            <a:avLst/>
          </a:prstGeom>
          <a:solidFill>
            <a:srgbClr val="FFFFFF"/>
          </a:solidFill>
          <a:ln w="31750">
            <a:solidFill>
              <a:srgbClr val="8B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3"/>
          <p:cNvSpPr/>
          <p:nvPr/>
        </p:nvSpPr>
        <p:spPr>
          <a:xfrm>
            <a:off x="4315968" y="1005840"/>
            <a:ext cx="512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8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STT</a:t>
            </a:r>
            <a:endParaRPr lang="en-US" sz="900" dirty="0"/>
          </a:p>
        </p:txBody>
      </p:sp>
      <p:sp>
        <p:nvSpPr>
          <p:cNvPr id="19" name="Text 14"/>
          <p:cNvSpPr/>
          <p:nvPr/>
        </p:nvSpPr>
        <p:spPr>
          <a:xfrm>
            <a:off x="4206240" y="1536192"/>
            <a:ext cx="731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7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Board</a:t>
            </a:r>
            <a:endParaRPr lang="en-US" sz="700" dirty="0"/>
          </a:p>
        </p:txBody>
      </p:sp>
      <p:sp>
        <p:nvSpPr>
          <p:cNvPr id="20" name="Shape 15"/>
          <p:cNvSpPr/>
          <p:nvPr/>
        </p:nvSpPr>
        <p:spPr>
          <a:xfrm>
            <a:off x="4892040" y="1243584"/>
            <a:ext cx="502920" cy="0"/>
          </a:xfrm>
          <a:prstGeom prst="line">
            <a:avLst/>
          </a:prstGeom>
          <a:noFill/>
          <a:ln w="25400">
            <a:solidFill>
              <a:srgbClr val="D97B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03520" y="1170432"/>
            <a:ext cx="146304" cy="146304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4892040" y="1042416"/>
            <a:ext cx="548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D97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DELIVER</a:t>
            </a:r>
            <a:endParaRPr lang="en-US" sz="700" dirty="0"/>
          </a:p>
        </p:txBody>
      </p:sp>
      <p:sp>
        <p:nvSpPr>
          <p:cNvPr id="23" name="Shape 17"/>
          <p:cNvSpPr/>
          <p:nvPr/>
        </p:nvSpPr>
        <p:spPr>
          <a:xfrm>
            <a:off x="5870448" y="1005840"/>
            <a:ext cx="512064" cy="512064"/>
          </a:xfrm>
          <a:prstGeom prst="ellipse">
            <a:avLst/>
          </a:prstGeom>
          <a:solidFill>
            <a:srgbClr val="FFFFFF"/>
          </a:solidFill>
          <a:ln w="31750">
            <a:solidFill>
              <a:srgbClr val="D97B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18"/>
          <p:cNvSpPr/>
          <p:nvPr/>
        </p:nvSpPr>
        <p:spPr>
          <a:xfrm>
            <a:off x="5870448" y="1005840"/>
            <a:ext cx="512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D97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FPOD</a:t>
            </a:r>
            <a:endParaRPr lang="en-US" sz="900" dirty="0"/>
          </a:p>
        </p:txBody>
      </p:sp>
      <p:sp>
        <p:nvSpPr>
          <p:cNvPr id="25" name="Text 19"/>
          <p:cNvSpPr/>
          <p:nvPr/>
        </p:nvSpPr>
        <p:spPr>
          <a:xfrm>
            <a:off x="5760720" y="1536192"/>
            <a:ext cx="731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7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Foreign</a:t>
            </a:r>
            <a:endParaRPr lang="en-US" sz="700" dirty="0"/>
          </a:p>
        </p:txBody>
      </p:sp>
      <p:sp>
        <p:nvSpPr>
          <p:cNvPr id="26" name="Shape 20"/>
          <p:cNvSpPr/>
          <p:nvPr/>
        </p:nvSpPr>
        <p:spPr>
          <a:xfrm>
            <a:off x="457200" y="2103120"/>
            <a:ext cx="256032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1B7A7D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7" name="Text 21"/>
          <p:cNvSpPr/>
          <p:nvPr/>
        </p:nvSpPr>
        <p:spPr>
          <a:xfrm>
            <a:off x="457200" y="2157984"/>
            <a:ext cx="2560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1B7A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ENTRY TYPE</a:t>
            </a:r>
            <a:endParaRPr lang="en-US" sz="800" dirty="0"/>
          </a:p>
        </p:txBody>
      </p:sp>
      <p:sp>
        <p:nvSpPr>
          <p:cNvPr id="28" name="Text 22"/>
          <p:cNvSpPr/>
          <p:nvPr/>
        </p:nvSpPr>
        <p:spPr>
          <a:xfrm>
            <a:off x="457200" y="2359152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2C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IE In-Bond</a:t>
            </a:r>
            <a:endParaRPr lang="en-US" sz="1600" dirty="0"/>
          </a:p>
        </p:txBody>
      </p:sp>
      <p:sp>
        <p:nvSpPr>
          <p:cNvPr id="29" name="Shape 23"/>
          <p:cNvSpPr/>
          <p:nvPr/>
        </p:nvSpPr>
        <p:spPr>
          <a:xfrm>
            <a:off x="3291840" y="2103120"/>
            <a:ext cx="256032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47B2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0" name="Text 24"/>
          <p:cNvSpPr/>
          <p:nvPr/>
        </p:nvSpPr>
        <p:spPr>
          <a:xfrm>
            <a:off x="3291840" y="2157984"/>
            <a:ext cx="2560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C47B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BOND TYPE</a:t>
            </a:r>
            <a:endParaRPr lang="en-US" sz="800" dirty="0"/>
          </a:p>
        </p:txBody>
      </p:sp>
      <p:sp>
        <p:nvSpPr>
          <p:cNvPr id="31" name="Text 25"/>
          <p:cNvSpPr/>
          <p:nvPr/>
        </p:nvSpPr>
        <p:spPr>
          <a:xfrm>
            <a:off x="3291840" y="2359152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2C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Immediate Export</a:t>
            </a:r>
            <a:endParaRPr lang="en-US" sz="1600" dirty="0"/>
          </a:p>
        </p:txBody>
      </p:sp>
      <p:sp>
        <p:nvSpPr>
          <p:cNvPr id="32" name="Shape 26"/>
          <p:cNvSpPr/>
          <p:nvPr/>
        </p:nvSpPr>
        <p:spPr>
          <a:xfrm>
            <a:off x="6126480" y="2103120"/>
            <a:ext cx="256032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8B1A1A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3" name="Text 27"/>
          <p:cNvSpPr/>
          <p:nvPr/>
        </p:nvSpPr>
        <p:spPr>
          <a:xfrm>
            <a:off x="6126480" y="2157984"/>
            <a:ext cx="2560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8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ISF/AMS</a:t>
            </a:r>
            <a:endParaRPr lang="en-US" sz="800" dirty="0"/>
          </a:p>
        </p:txBody>
      </p:sp>
      <p:sp>
        <p:nvSpPr>
          <p:cNvPr id="34" name="Text 28"/>
          <p:cNvSpPr/>
          <p:nvPr/>
        </p:nvSpPr>
        <p:spPr>
          <a:xfrm>
            <a:off x="6126480" y="2359152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2C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Required</a:t>
            </a:r>
            <a:endParaRPr lang="en-US" sz="1600" dirty="0"/>
          </a:p>
        </p:txBody>
      </p:sp>
      <p:sp>
        <p:nvSpPr>
          <p:cNvPr id="35" name="Text 29"/>
          <p:cNvSpPr/>
          <p:nvPr/>
        </p:nvSpPr>
        <p:spPr>
          <a:xfrm>
            <a:off x="457200" y="301752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Vessel from foreign origin discharges at PPB. Containers for Tropical foreign destinations remain on board. NVOCC issues IE bond at PPB.</a:t>
            </a:r>
            <a:endParaRPr lang="en-US" sz="1100" dirty="0"/>
          </a:p>
        </p:txBody>
      </p:sp>
      <p:sp>
        <p:nvSpPr>
          <p:cNvPr id="36" name="Text 30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Kestrel Liner Agencies Ltd  •  USVI ISF/AMS SOP  •  Effective March 7, 2026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DF8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B7A7D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92608"/>
            <a:ext cx="292608" cy="29260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41248" y="256032"/>
            <a:ext cx="6400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2C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Scenario 4: HAL → PPB → USVI Discharge → Foreign</a:t>
            </a:r>
            <a:endParaRPr lang="en-US" sz="2200" dirty="0"/>
          </a:p>
        </p:txBody>
      </p:sp>
      <p:sp>
        <p:nvSpPr>
          <p:cNvPr id="5" name="Shape 2"/>
          <p:cNvSpPr/>
          <p:nvPr/>
        </p:nvSpPr>
        <p:spPr>
          <a:xfrm>
            <a:off x="1207008" y="1005840"/>
            <a:ext cx="512064" cy="512064"/>
          </a:xfrm>
          <a:prstGeom prst="ellipse">
            <a:avLst/>
          </a:prstGeom>
          <a:solidFill>
            <a:srgbClr val="FFFFFF"/>
          </a:solidFill>
          <a:ln w="31750">
            <a:solidFill>
              <a:srgbClr val="1B7A7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3"/>
          <p:cNvSpPr/>
          <p:nvPr/>
        </p:nvSpPr>
        <p:spPr>
          <a:xfrm>
            <a:off x="1207008" y="1005840"/>
            <a:ext cx="512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B7A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HAL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1097280" y="1536192"/>
            <a:ext cx="731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7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Hamburg</a:t>
            </a:r>
            <a:endParaRPr lang="en-US" sz="700" dirty="0"/>
          </a:p>
        </p:txBody>
      </p:sp>
      <p:sp>
        <p:nvSpPr>
          <p:cNvPr id="8" name="Shape 5"/>
          <p:cNvSpPr/>
          <p:nvPr/>
        </p:nvSpPr>
        <p:spPr>
          <a:xfrm>
            <a:off x="1783080" y="1243584"/>
            <a:ext cx="502920" cy="0"/>
          </a:xfrm>
          <a:prstGeom prst="line">
            <a:avLst/>
          </a:prstGeom>
          <a:noFill/>
          <a:ln w="25400">
            <a:solidFill>
              <a:srgbClr val="1B7A7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94560" y="1170432"/>
            <a:ext cx="146304" cy="146304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783080" y="1042416"/>
            <a:ext cx="548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1B7A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VESSEL</a:t>
            </a:r>
            <a:endParaRPr lang="en-US" sz="700" dirty="0"/>
          </a:p>
        </p:txBody>
      </p:sp>
      <p:sp>
        <p:nvSpPr>
          <p:cNvPr id="11" name="Shape 7"/>
          <p:cNvSpPr/>
          <p:nvPr/>
        </p:nvSpPr>
        <p:spPr>
          <a:xfrm>
            <a:off x="2761488" y="1005840"/>
            <a:ext cx="512064" cy="512064"/>
          </a:xfrm>
          <a:prstGeom prst="ellipse">
            <a:avLst/>
          </a:prstGeom>
          <a:solidFill>
            <a:srgbClr val="7B5AA6"/>
          </a:solidFill>
          <a:ln w="31750">
            <a:solidFill>
              <a:srgbClr val="7B5AA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8"/>
          <p:cNvSpPr/>
          <p:nvPr/>
        </p:nvSpPr>
        <p:spPr>
          <a:xfrm>
            <a:off x="2761488" y="1005840"/>
            <a:ext cx="512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PPB</a:t>
            </a:r>
            <a:endParaRPr lang="en-US" sz="900" dirty="0"/>
          </a:p>
        </p:txBody>
      </p:sp>
      <p:sp>
        <p:nvSpPr>
          <p:cNvPr id="13" name="Text 9"/>
          <p:cNvSpPr/>
          <p:nvPr/>
        </p:nvSpPr>
        <p:spPr>
          <a:xfrm>
            <a:off x="2651760" y="1536192"/>
            <a:ext cx="731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7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USPAB</a:t>
            </a:r>
            <a:endParaRPr lang="en-US" sz="700" dirty="0"/>
          </a:p>
        </p:txBody>
      </p:sp>
      <p:sp>
        <p:nvSpPr>
          <p:cNvPr id="14" name="Shape 10"/>
          <p:cNvSpPr/>
          <p:nvPr/>
        </p:nvSpPr>
        <p:spPr>
          <a:xfrm>
            <a:off x="3337560" y="1243584"/>
            <a:ext cx="502920" cy="0"/>
          </a:xfrm>
          <a:prstGeom prst="line">
            <a:avLst/>
          </a:prstGeom>
          <a:noFill/>
          <a:ln w="25400">
            <a:solidFill>
              <a:srgbClr val="C47B2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49040" y="1170432"/>
            <a:ext cx="146304" cy="146304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3337560" y="1042416"/>
            <a:ext cx="548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C47B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 BOND</a:t>
            </a:r>
            <a:endParaRPr lang="en-US" sz="700" dirty="0"/>
          </a:p>
        </p:txBody>
      </p:sp>
      <p:sp>
        <p:nvSpPr>
          <p:cNvPr id="17" name="Shape 12"/>
          <p:cNvSpPr/>
          <p:nvPr/>
        </p:nvSpPr>
        <p:spPr>
          <a:xfrm>
            <a:off x="4315968" y="1005840"/>
            <a:ext cx="512064" cy="512064"/>
          </a:xfrm>
          <a:prstGeom prst="ellipse">
            <a:avLst/>
          </a:prstGeom>
          <a:solidFill>
            <a:srgbClr val="8B1A1A"/>
          </a:solidFill>
          <a:ln w="31750">
            <a:solidFill>
              <a:srgbClr val="8B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3"/>
          <p:cNvSpPr/>
          <p:nvPr/>
        </p:nvSpPr>
        <p:spPr>
          <a:xfrm>
            <a:off x="4315968" y="1005840"/>
            <a:ext cx="512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STT</a:t>
            </a:r>
            <a:endParaRPr lang="en-US" sz="900" dirty="0"/>
          </a:p>
        </p:txBody>
      </p:sp>
      <p:sp>
        <p:nvSpPr>
          <p:cNvPr id="19" name="Text 14"/>
          <p:cNvSpPr/>
          <p:nvPr/>
        </p:nvSpPr>
        <p:spPr>
          <a:xfrm>
            <a:off x="4206240" y="1536192"/>
            <a:ext cx="731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7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Discharge</a:t>
            </a:r>
            <a:endParaRPr lang="en-US" sz="700" dirty="0"/>
          </a:p>
        </p:txBody>
      </p:sp>
      <p:sp>
        <p:nvSpPr>
          <p:cNvPr id="20" name="Shape 15"/>
          <p:cNvSpPr/>
          <p:nvPr/>
        </p:nvSpPr>
        <p:spPr>
          <a:xfrm>
            <a:off x="4892040" y="1243584"/>
            <a:ext cx="502920" cy="0"/>
          </a:xfrm>
          <a:prstGeom prst="line">
            <a:avLst/>
          </a:prstGeom>
          <a:noFill/>
          <a:ln w="25400">
            <a:solidFill>
              <a:srgbClr val="D97B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03520" y="1170432"/>
            <a:ext cx="146304" cy="146304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4892040" y="1042416"/>
            <a:ext cx="548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D97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EXPORT</a:t>
            </a:r>
            <a:endParaRPr lang="en-US" sz="700" dirty="0"/>
          </a:p>
        </p:txBody>
      </p:sp>
      <p:sp>
        <p:nvSpPr>
          <p:cNvPr id="23" name="Shape 17"/>
          <p:cNvSpPr/>
          <p:nvPr/>
        </p:nvSpPr>
        <p:spPr>
          <a:xfrm>
            <a:off x="5870448" y="1005840"/>
            <a:ext cx="512064" cy="512064"/>
          </a:xfrm>
          <a:prstGeom prst="ellipse">
            <a:avLst/>
          </a:prstGeom>
          <a:solidFill>
            <a:srgbClr val="FFFFFF"/>
          </a:solidFill>
          <a:ln w="31750">
            <a:solidFill>
              <a:srgbClr val="D97B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18"/>
          <p:cNvSpPr/>
          <p:nvPr/>
        </p:nvSpPr>
        <p:spPr>
          <a:xfrm>
            <a:off x="5870448" y="1005840"/>
            <a:ext cx="512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D97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FPOD</a:t>
            </a:r>
            <a:endParaRPr lang="en-US" sz="900" dirty="0"/>
          </a:p>
        </p:txBody>
      </p:sp>
      <p:sp>
        <p:nvSpPr>
          <p:cNvPr id="25" name="Text 19"/>
          <p:cNvSpPr/>
          <p:nvPr/>
        </p:nvSpPr>
        <p:spPr>
          <a:xfrm>
            <a:off x="5760720" y="1536192"/>
            <a:ext cx="731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7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Foreign</a:t>
            </a:r>
            <a:endParaRPr lang="en-US" sz="700" dirty="0"/>
          </a:p>
        </p:txBody>
      </p:sp>
      <p:sp>
        <p:nvSpPr>
          <p:cNvPr id="26" name="Shape 20"/>
          <p:cNvSpPr/>
          <p:nvPr/>
        </p:nvSpPr>
        <p:spPr>
          <a:xfrm>
            <a:off x="457200" y="2103120"/>
            <a:ext cx="256032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1B7A7D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7" name="Text 21"/>
          <p:cNvSpPr/>
          <p:nvPr/>
        </p:nvSpPr>
        <p:spPr>
          <a:xfrm>
            <a:off x="457200" y="2157984"/>
            <a:ext cx="2560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1B7A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ENTRY TYPE</a:t>
            </a:r>
            <a:endParaRPr lang="en-US" sz="800" dirty="0"/>
          </a:p>
        </p:txBody>
      </p:sp>
      <p:sp>
        <p:nvSpPr>
          <p:cNvPr id="28" name="Text 22"/>
          <p:cNvSpPr/>
          <p:nvPr/>
        </p:nvSpPr>
        <p:spPr>
          <a:xfrm>
            <a:off x="457200" y="2359152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2C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 In-Bond</a:t>
            </a:r>
            <a:endParaRPr lang="en-US" sz="1600" dirty="0"/>
          </a:p>
        </p:txBody>
      </p:sp>
      <p:sp>
        <p:nvSpPr>
          <p:cNvPr id="29" name="Shape 23"/>
          <p:cNvSpPr/>
          <p:nvPr/>
        </p:nvSpPr>
        <p:spPr>
          <a:xfrm>
            <a:off x="3291840" y="2103120"/>
            <a:ext cx="256032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47B2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0" name="Text 24"/>
          <p:cNvSpPr/>
          <p:nvPr/>
        </p:nvSpPr>
        <p:spPr>
          <a:xfrm>
            <a:off x="3291840" y="2157984"/>
            <a:ext cx="2560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C47B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BOND TYPE</a:t>
            </a:r>
            <a:endParaRPr lang="en-US" sz="800" dirty="0"/>
          </a:p>
        </p:txBody>
      </p:sp>
      <p:sp>
        <p:nvSpPr>
          <p:cNvPr id="31" name="Text 25"/>
          <p:cNvSpPr/>
          <p:nvPr/>
        </p:nvSpPr>
        <p:spPr>
          <a:xfrm>
            <a:off x="3291840" y="2359152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2C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Transport &amp; Export</a:t>
            </a:r>
            <a:endParaRPr lang="en-US" sz="1600" dirty="0"/>
          </a:p>
        </p:txBody>
      </p:sp>
      <p:sp>
        <p:nvSpPr>
          <p:cNvPr id="32" name="Shape 26"/>
          <p:cNvSpPr/>
          <p:nvPr/>
        </p:nvSpPr>
        <p:spPr>
          <a:xfrm>
            <a:off x="6126480" y="2103120"/>
            <a:ext cx="256032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8B1A1A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3" name="Text 27"/>
          <p:cNvSpPr/>
          <p:nvPr/>
        </p:nvSpPr>
        <p:spPr>
          <a:xfrm>
            <a:off x="6126480" y="2157984"/>
            <a:ext cx="2560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8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ISF/AMS</a:t>
            </a:r>
            <a:endParaRPr lang="en-US" sz="800" dirty="0"/>
          </a:p>
        </p:txBody>
      </p:sp>
      <p:sp>
        <p:nvSpPr>
          <p:cNvPr id="34" name="Text 28"/>
          <p:cNvSpPr/>
          <p:nvPr/>
        </p:nvSpPr>
        <p:spPr>
          <a:xfrm>
            <a:off x="6126480" y="2359152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2C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Required</a:t>
            </a:r>
            <a:endParaRPr lang="en-US" sz="1600" dirty="0"/>
          </a:p>
        </p:txBody>
      </p:sp>
      <p:sp>
        <p:nvSpPr>
          <p:cNvPr id="35" name="Text 29"/>
          <p:cNvSpPr/>
          <p:nvPr/>
        </p:nvSpPr>
        <p:spPr>
          <a:xfrm>
            <a:off x="457200" y="301752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Foreign-origin cargo discharges at PPB, transits to USVI under TE bond for discharge and connection to Tropical foreign destinations. TE filed from PPB to STT for export.</a:t>
            </a:r>
            <a:endParaRPr lang="en-US" sz="1100" dirty="0"/>
          </a:p>
        </p:txBody>
      </p:sp>
      <p:sp>
        <p:nvSpPr>
          <p:cNvPr id="36" name="Text 30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Kestrel Liner Agencies Ltd  •  USVI ISF/AMS SOP  •  Effective March 7, 2026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DF8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7B5AA6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92608"/>
            <a:ext cx="292608" cy="29260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41248" y="256032"/>
            <a:ext cx="6400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200" b="1" dirty="0">
                <a:solidFill>
                  <a:srgbClr val="2C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AMS Manifest Filing in Descartes</a:t>
            </a:r>
            <a:endParaRPr lang="en-US" sz="2200" dirty="0"/>
          </a:p>
        </p:txBody>
      </p:sp>
      <p:sp>
        <p:nvSpPr>
          <p:cNvPr id="5" name="Text 2"/>
          <p:cNvSpPr/>
          <p:nvPr/>
        </p:nvSpPr>
        <p:spPr>
          <a:xfrm>
            <a:off x="457200" y="68580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Follow these steps in Descartes.</a:t>
            </a:r>
            <a:endParaRPr lang="en-US" sz="1000" dirty="0"/>
          </a:p>
        </p:txBody>
      </p:sp>
      <p:sp>
        <p:nvSpPr>
          <p:cNvPr id="6" name="Shape 3"/>
          <p:cNvSpPr/>
          <p:nvPr/>
        </p:nvSpPr>
        <p:spPr>
          <a:xfrm>
            <a:off x="457200" y="1017270"/>
            <a:ext cx="3931920" cy="1554480"/>
          </a:xfrm>
          <a:prstGeom prst="rect">
            <a:avLst/>
          </a:prstGeom>
          <a:solidFill>
            <a:srgbClr val="FDF8F4"/>
          </a:solidFill>
          <a:ln w="19050">
            <a:solidFill>
              <a:srgbClr val="8B1A1A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4"/>
          <p:cNvSpPr/>
          <p:nvPr/>
        </p:nvSpPr>
        <p:spPr>
          <a:xfrm>
            <a:off x="594360" y="914400"/>
            <a:ext cx="548640" cy="201168"/>
          </a:xfrm>
          <a:prstGeom prst="rect">
            <a:avLst/>
          </a:prstGeom>
          <a:solidFill>
            <a:srgbClr val="8B1A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594360" y="914400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1</a:t>
            </a:r>
            <a:endParaRPr lang="en-US" sz="700" dirty="0"/>
          </a:p>
        </p:txBody>
      </p:sp>
      <p:sp>
        <p:nvSpPr>
          <p:cNvPr id="9" name="Text 6"/>
          <p:cNvSpPr/>
          <p:nvPr/>
        </p:nvSpPr>
        <p:spPr>
          <a:xfrm>
            <a:off x="457200" y="109728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📸  INSERT SCREENSHOT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548640" y="224028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8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Navigate to ISF Module — Descartes → DSG Ocean ACE</a:t>
            </a:r>
            <a:endParaRPr lang="en-US" sz="800" dirty="0"/>
          </a:p>
        </p:txBody>
      </p:sp>
      <p:sp>
        <p:nvSpPr>
          <p:cNvPr id="11" name="Shape 8"/>
          <p:cNvSpPr/>
          <p:nvPr/>
        </p:nvSpPr>
        <p:spPr>
          <a:xfrm>
            <a:off x="4663440" y="1005840"/>
            <a:ext cx="3931920" cy="1554480"/>
          </a:xfrm>
          <a:prstGeom prst="rect">
            <a:avLst/>
          </a:prstGeom>
          <a:solidFill>
            <a:srgbClr val="FDF8F4"/>
          </a:solidFill>
          <a:ln w="19050">
            <a:solidFill>
              <a:srgbClr val="8B1A1A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4800600" y="914400"/>
            <a:ext cx="548640" cy="201168"/>
          </a:xfrm>
          <a:prstGeom prst="rect">
            <a:avLst/>
          </a:prstGeom>
          <a:solidFill>
            <a:srgbClr val="8B1A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0"/>
          <p:cNvSpPr/>
          <p:nvPr/>
        </p:nvSpPr>
        <p:spPr>
          <a:xfrm>
            <a:off x="4800600" y="914400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2</a:t>
            </a:r>
            <a:endParaRPr lang="en-US" sz="700" dirty="0"/>
          </a:p>
        </p:txBody>
      </p:sp>
      <p:sp>
        <p:nvSpPr>
          <p:cNvPr id="14" name="Text 11"/>
          <p:cNvSpPr/>
          <p:nvPr/>
        </p:nvSpPr>
        <p:spPr>
          <a:xfrm>
            <a:off x="4663440" y="109728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4754880" y="224028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8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New ISF/AMS — Click on Add Bill</a:t>
            </a:r>
            <a:endParaRPr lang="en-US" sz="800" dirty="0"/>
          </a:p>
        </p:txBody>
      </p:sp>
      <p:sp>
        <p:nvSpPr>
          <p:cNvPr id="16" name="Shape 13"/>
          <p:cNvSpPr/>
          <p:nvPr/>
        </p:nvSpPr>
        <p:spPr>
          <a:xfrm>
            <a:off x="457200" y="2834640"/>
            <a:ext cx="3931920" cy="1554480"/>
          </a:xfrm>
          <a:prstGeom prst="rect">
            <a:avLst/>
          </a:prstGeom>
          <a:solidFill>
            <a:srgbClr val="FDF8F4"/>
          </a:solidFill>
          <a:ln w="19050">
            <a:solidFill>
              <a:srgbClr val="8B1A1A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4"/>
          <p:cNvSpPr/>
          <p:nvPr/>
        </p:nvSpPr>
        <p:spPr>
          <a:xfrm>
            <a:off x="594360" y="2743200"/>
            <a:ext cx="548640" cy="201168"/>
          </a:xfrm>
          <a:prstGeom prst="rect">
            <a:avLst/>
          </a:prstGeom>
          <a:solidFill>
            <a:srgbClr val="8B1A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5"/>
          <p:cNvSpPr/>
          <p:nvPr/>
        </p:nvSpPr>
        <p:spPr>
          <a:xfrm>
            <a:off x="594360" y="2743200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3</a:t>
            </a:r>
            <a:endParaRPr lang="en-US" sz="700" dirty="0"/>
          </a:p>
        </p:txBody>
      </p:sp>
      <p:sp>
        <p:nvSpPr>
          <p:cNvPr id="19" name="Text 16"/>
          <p:cNvSpPr/>
          <p:nvPr/>
        </p:nvSpPr>
        <p:spPr>
          <a:xfrm>
            <a:off x="457200" y="292608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00" dirty="0"/>
          </a:p>
        </p:txBody>
      </p:sp>
      <p:sp>
        <p:nvSpPr>
          <p:cNvPr id="20" name="Text 17"/>
          <p:cNvSpPr/>
          <p:nvPr/>
        </p:nvSpPr>
        <p:spPr>
          <a:xfrm>
            <a:off x="548640" y="406908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8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 USVI Port — Domestic code: 5101 (STT) / 5102 (STJ) / 5104 (STX)</a:t>
            </a:r>
            <a:endParaRPr lang="en-US" sz="800" dirty="0"/>
          </a:p>
        </p:txBody>
      </p:sp>
      <p:sp>
        <p:nvSpPr>
          <p:cNvPr id="21" name="Shape 18"/>
          <p:cNvSpPr/>
          <p:nvPr/>
        </p:nvSpPr>
        <p:spPr>
          <a:xfrm>
            <a:off x="4663440" y="2834640"/>
            <a:ext cx="3931920" cy="1554480"/>
          </a:xfrm>
          <a:prstGeom prst="rect">
            <a:avLst/>
          </a:prstGeom>
          <a:solidFill>
            <a:srgbClr val="FDF8F4"/>
          </a:solidFill>
          <a:ln w="19050">
            <a:solidFill>
              <a:srgbClr val="8B1A1A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19"/>
          <p:cNvSpPr/>
          <p:nvPr/>
        </p:nvSpPr>
        <p:spPr>
          <a:xfrm>
            <a:off x="4800600" y="2743200"/>
            <a:ext cx="548640" cy="201168"/>
          </a:xfrm>
          <a:prstGeom prst="rect">
            <a:avLst/>
          </a:prstGeom>
          <a:solidFill>
            <a:srgbClr val="8B1A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20"/>
          <p:cNvSpPr/>
          <p:nvPr/>
        </p:nvSpPr>
        <p:spPr>
          <a:xfrm>
            <a:off x="4800600" y="2743200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4</a:t>
            </a:r>
            <a:endParaRPr lang="en-US" sz="700" dirty="0"/>
          </a:p>
        </p:txBody>
      </p:sp>
      <p:sp>
        <p:nvSpPr>
          <p:cNvPr id="24" name="Text 21"/>
          <p:cNvSpPr/>
          <p:nvPr/>
        </p:nvSpPr>
        <p:spPr>
          <a:xfrm>
            <a:off x="4663440" y="292608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4754880" y="406908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8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 Vessel &amp; Voyage — Vessel name, voyage number, ETA</a:t>
            </a:r>
            <a:endParaRPr lang="en-US" sz="800" dirty="0"/>
          </a:p>
        </p:txBody>
      </p:sp>
      <p:sp>
        <p:nvSpPr>
          <p:cNvPr id="26" name="Text 23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Kestrel Liner Agencies Ltd  •  USVI ISF/AMS SOP  •  Effective March 7, 2026</a:t>
            </a:r>
            <a:endParaRPr lang="en-US" sz="800" dirty="0"/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0E18411A-25BD-7573-8808-B89CCB509C3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15137"/>
          <a:stretch>
            <a:fillRect/>
          </a:stretch>
        </p:blipFill>
        <p:spPr>
          <a:xfrm>
            <a:off x="1801497" y="1046536"/>
            <a:ext cx="1375091" cy="1282898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31671D4E-04AF-96B3-B282-24405DD131E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8537" y="1132219"/>
            <a:ext cx="3301725" cy="1176641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FE61D99D-0962-A5BD-0A07-0A1D4B5A903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83310" y="2884515"/>
            <a:ext cx="2479699" cy="1234857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16B521B4-BD72-0D19-F876-CFA411BCDBE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49240" y="2915573"/>
            <a:ext cx="2668291" cy="117274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DF8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7B5AA6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92608"/>
            <a:ext cx="292608" cy="29260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41248" y="256032"/>
            <a:ext cx="6400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2C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FROB B/L Entry</a:t>
            </a:r>
            <a:endParaRPr lang="en-US" sz="2200" dirty="0"/>
          </a:p>
        </p:txBody>
      </p:sp>
      <p:sp>
        <p:nvSpPr>
          <p:cNvPr id="5" name="Text 2"/>
          <p:cNvSpPr/>
          <p:nvPr/>
        </p:nvSpPr>
        <p:spPr>
          <a:xfrm>
            <a:off x="457200" y="68580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 Status Indicator: Please select Foreign Retained on Board (</a:t>
            </a:r>
            <a:r>
              <a:rPr lang="en-US" sz="100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B)</a:t>
            </a:r>
            <a:endParaRPr lang="en-US" sz="1000" dirty="0"/>
          </a:p>
        </p:txBody>
      </p:sp>
      <p:sp>
        <p:nvSpPr>
          <p:cNvPr id="6" name="Shape 3"/>
          <p:cNvSpPr/>
          <p:nvPr/>
        </p:nvSpPr>
        <p:spPr>
          <a:xfrm>
            <a:off x="1417320" y="960120"/>
            <a:ext cx="5969000" cy="2510027"/>
          </a:xfrm>
          <a:prstGeom prst="rect">
            <a:avLst/>
          </a:prstGeom>
          <a:solidFill>
            <a:srgbClr val="FDF8F4"/>
          </a:solidFill>
          <a:ln w="19050">
            <a:solidFill>
              <a:srgbClr val="8B1A1A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594360" y="914400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1</a:t>
            </a:r>
            <a:endParaRPr lang="en-US" sz="700" dirty="0"/>
          </a:p>
        </p:txBody>
      </p:sp>
      <p:sp>
        <p:nvSpPr>
          <p:cNvPr id="9" name="Text 6"/>
          <p:cNvSpPr/>
          <p:nvPr/>
        </p:nvSpPr>
        <p:spPr>
          <a:xfrm>
            <a:off x="457200" y="109728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00" dirty="0"/>
          </a:p>
        </p:txBody>
      </p:sp>
      <p:sp>
        <p:nvSpPr>
          <p:cNvPr id="13" name="Text 10"/>
          <p:cNvSpPr/>
          <p:nvPr/>
        </p:nvSpPr>
        <p:spPr>
          <a:xfrm>
            <a:off x="4800600" y="914400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2</a:t>
            </a:r>
            <a:endParaRPr lang="en-US" sz="700" dirty="0"/>
          </a:p>
        </p:txBody>
      </p:sp>
      <p:sp>
        <p:nvSpPr>
          <p:cNvPr id="14" name="Text 11"/>
          <p:cNvSpPr/>
          <p:nvPr/>
        </p:nvSpPr>
        <p:spPr>
          <a:xfrm>
            <a:off x="4663440" y="109728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00" dirty="0"/>
          </a:p>
        </p:txBody>
      </p:sp>
      <p:sp>
        <p:nvSpPr>
          <p:cNvPr id="18" name="Text 15"/>
          <p:cNvSpPr/>
          <p:nvPr/>
        </p:nvSpPr>
        <p:spPr>
          <a:xfrm>
            <a:off x="594360" y="2743200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3</a:t>
            </a:r>
            <a:endParaRPr lang="en-US" sz="700" dirty="0"/>
          </a:p>
        </p:txBody>
      </p:sp>
      <p:sp>
        <p:nvSpPr>
          <p:cNvPr id="19" name="Text 16"/>
          <p:cNvSpPr/>
          <p:nvPr/>
        </p:nvSpPr>
        <p:spPr>
          <a:xfrm>
            <a:off x="457200" y="292608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00" dirty="0"/>
          </a:p>
        </p:txBody>
      </p:sp>
      <p:sp>
        <p:nvSpPr>
          <p:cNvPr id="23" name="Text 20"/>
          <p:cNvSpPr/>
          <p:nvPr/>
        </p:nvSpPr>
        <p:spPr>
          <a:xfrm>
            <a:off x="4800600" y="2743200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4</a:t>
            </a:r>
            <a:endParaRPr lang="en-US" sz="700" dirty="0"/>
          </a:p>
        </p:txBody>
      </p:sp>
      <p:sp>
        <p:nvSpPr>
          <p:cNvPr id="24" name="Text 21"/>
          <p:cNvSpPr/>
          <p:nvPr/>
        </p:nvSpPr>
        <p:spPr>
          <a:xfrm>
            <a:off x="4663440" y="292608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00" dirty="0"/>
          </a:p>
        </p:txBody>
      </p:sp>
      <p:sp>
        <p:nvSpPr>
          <p:cNvPr id="26" name="Text 23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Kestrel Liner Agencies Ltd  •  USVI ISF/AMS SOP  •  Effective March 7, 2026</a:t>
            </a:r>
            <a:endParaRPr lang="en-US" sz="800" dirty="0"/>
          </a:p>
        </p:txBody>
      </p:sp>
      <p:sp>
        <p:nvSpPr>
          <p:cNvPr id="61" name="Shape 10">
            <a:extLst>
              <a:ext uri="{FF2B5EF4-FFF2-40B4-BE49-F238E27FC236}">
                <a16:creationId xmlns:a16="http://schemas.microsoft.com/office/drawing/2014/main" id="{DB35E667-044A-7551-B936-9E4CB61CCBE6}"/>
              </a:ext>
            </a:extLst>
          </p:cNvPr>
          <p:cNvSpPr/>
          <p:nvPr/>
        </p:nvSpPr>
        <p:spPr>
          <a:xfrm>
            <a:off x="457200" y="3813047"/>
            <a:ext cx="8229600" cy="228600"/>
          </a:xfrm>
          <a:prstGeom prst="rect">
            <a:avLst/>
          </a:prstGeom>
          <a:solidFill>
            <a:srgbClr val="1B7A7D">
              <a:alpha val="1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2" name="Text 11">
            <a:extLst>
              <a:ext uri="{FF2B5EF4-FFF2-40B4-BE49-F238E27FC236}">
                <a16:creationId xmlns:a16="http://schemas.microsoft.com/office/drawing/2014/main" id="{AC192BAE-CC4A-F268-7D63-97243A82C136}"/>
              </a:ext>
            </a:extLst>
          </p:cNvPr>
          <p:cNvSpPr/>
          <p:nvPr/>
        </p:nvSpPr>
        <p:spPr>
          <a:xfrm>
            <a:off x="548640" y="3813047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B7A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FROB DESTINATIONS</a:t>
            </a:r>
            <a:endParaRPr lang="en-US" sz="800" dirty="0"/>
          </a:p>
        </p:txBody>
      </p:sp>
      <p:sp>
        <p:nvSpPr>
          <p:cNvPr id="63" name="Text 12">
            <a:extLst>
              <a:ext uri="{FF2B5EF4-FFF2-40B4-BE49-F238E27FC236}">
                <a16:creationId xmlns:a16="http://schemas.microsoft.com/office/drawing/2014/main" id="{BB53BE96-CDA4-5C86-DB37-268671EC1B0F}"/>
              </a:ext>
            </a:extLst>
          </p:cNvPr>
          <p:cNvSpPr/>
          <p:nvPr/>
        </p:nvSpPr>
        <p:spPr>
          <a:xfrm>
            <a:off x="527050" y="4087367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Antigua</a:t>
            </a:r>
            <a:endParaRPr lang="en-US" sz="900" dirty="0"/>
          </a:p>
        </p:txBody>
      </p:sp>
      <p:sp>
        <p:nvSpPr>
          <p:cNvPr id="64" name="Text 13">
            <a:extLst>
              <a:ext uri="{FF2B5EF4-FFF2-40B4-BE49-F238E27FC236}">
                <a16:creationId xmlns:a16="http://schemas.microsoft.com/office/drawing/2014/main" id="{C7FE0E5C-7C32-A3B0-A351-2C1013292400}"/>
              </a:ext>
            </a:extLst>
          </p:cNvPr>
          <p:cNvSpPr/>
          <p:nvPr/>
        </p:nvSpPr>
        <p:spPr>
          <a:xfrm>
            <a:off x="1339850" y="4087367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1B7A7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AGSJO</a:t>
            </a:r>
            <a:endParaRPr lang="en-US" sz="800" dirty="0"/>
          </a:p>
        </p:txBody>
      </p:sp>
      <p:sp>
        <p:nvSpPr>
          <p:cNvPr id="65" name="Text 14">
            <a:extLst>
              <a:ext uri="{FF2B5EF4-FFF2-40B4-BE49-F238E27FC236}">
                <a16:creationId xmlns:a16="http://schemas.microsoft.com/office/drawing/2014/main" id="{97EF0C1B-0363-9D0C-D0FD-2FF2BE045282}"/>
              </a:ext>
            </a:extLst>
          </p:cNvPr>
          <p:cNvSpPr/>
          <p:nvPr/>
        </p:nvSpPr>
        <p:spPr>
          <a:xfrm>
            <a:off x="3200400" y="4087367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Grenada</a:t>
            </a:r>
            <a:endParaRPr lang="en-US" sz="900" dirty="0"/>
          </a:p>
        </p:txBody>
      </p:sp>
      <p:sp>
        <p:nvSpPr>
          <p:cNvPr id="66" name="Text 15">
            <a:extLst>
              <a:ext uri="{FF2B5EF4-FFF2-40B4-BE49-F238E27FC236}">
                <a16:creationId xmlns:a16="http://schemas.microsoft.com/office/drawing/2014/main" id="{6A1D1653-4577-2B17-A38C-5C28D1B90025}"/>
              </a:ext>
            </a:extLst>
          </p:cNvPr>
          <p:cNvSpPr/>
          <p:nvPr/>
        </p:nvSpPr>
        <p:spPr>
          <a:xfrm>
            <a:off x="4070350" y="4087367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1B7A7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GDSTG</a:t>
            </a:r>
            <a:endParaRPr lang="en-US" sz="800" dirty="0"/>
          </a:p>
        </p:txBody>
      </p:sp>
      <p:sp>
        <p:nvSpPr>
          <p:cNvPr id="67" name="Text 16">
            <a:extLst>
              <a:ext uri="{FF2B5EF4-FFF2-40B4-BE49-F238E27FC236}">
                <a16:creationId xmlns:a16="http://schemas.microsoft.com/office/drawing/2014/main" id="{5D0D76CE-C8F2-7A34-CCB5-5A2ABDC42E69}"/>
              </a:ext>
            </a:extLst>
          </p:cNvPr>
          <p:cNvSpPr/>
          <p:nvPr/>
        </p:nvSpPr>
        <p:spPr>
          <a:xfrm>
            <a:off x="5943600" y="4087367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St. Lucia</a:t>
            </a:r>
            <a:endParaRPr lang="en-US" sz="900" dirty="0"/>
          </a:p>
        </p:txBody>
      </p:sp>
      <p:sp>
        <p:nvSpPr>
          <p:cNvPr id="68" name="Text 17">
            <a:extLst>
              <a:ext uri="{FF2B5EF4-FFF2-40B4-BE49-F238E27FC236}">
                <a16:creationId xmlns:a16="http://schemas.microsoft.com/office/drawing/2014/main" id="{A4C1FE9D-9C01-90BC-2460-C2E3827D2657}"/>
              </a:ext>
            </a:extLst>
          </p:cNvPr>
          <p:cNvSpPr/>
          <p:nvPr/>
        </p:nvSpPr>
        <p:spPr>
          <a:xfrm>
            <a:off x="6692900" y="4087367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1B7A7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LCCAS/LCVIF</a:t>
            </a:r>
            <a:endParaRPr lang="en-US" sz="800" dirty="0"/>
          </a:p>
        </p:txBody>
      </p:sp>
      <p:sp>
        <p:nvSpPr>
          <p:cNvPr id="69" name="Text 18">
            <a:extLst>
              <a:ext uri="{FF2B5EF4-FFF2-40B4-BE49-F238E27FC236}">
                <a16:creationId xmlns:a16="http://schemas.microsoft.com/office/drawing/2014/main" id="{7A57F8D0-0B8A-1532-F6FE-1520A5325FE0}"/>
              </a:ext>
            </a:extLst>
          </p:cNvPr>
          <p:cNvSpPr/>
          <p:nvPr/>
        </p:nvSpPr>
        <p:spPr>
          <a:xfrm>
            <a:off x="527050" y="4288535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St. Maarten</a:t>
            </a:r>
            <a:endParaRPr lang="en-US" sz="900" dirty="0"/>
          </a:p>
        </p:txBody>
      </p:sp>
      <p:sp>
        <p:nvSpPr>
          <p:cNvPr id="70" name="Text 19">
            <a:extLst>
              <a:ext uri="{FF2B5EF4-FFF2-40B4-BE49-F238E27FC236}">
                <a16:creationId xmlns:a16="http://schemas.microsoft.com/office/drawing/2014/main" id="{AA6DB074-EBAB-3EBB-A787-3E0CAA9A60FD}"/>
              </a:ext>
            </a:extLst>
          </p:cNvPr>
          <p:cNvSpPr/>
          <p:nvPr/>
        </p:nvSpPr>
        <p:spPr>
          <a:xfrm>
            <a:off x="1339850" y="4288535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1B7A7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SXPHI</a:t>
            </a:r>
            <a:endParaRPr lang="en-US" sz="800" dirty="0"/>
          </a:p>
        </p:txBody>
      </p:sp>
      <p:sp>
        <p:nvSpPr>
          <p:cNvPr id="71" name="Text 20">
            <a:extLst>
              <a:ext uri="{FF2B5EF4-FFF2-40B4-BE49-F238E27FC236}">
                <a16:creationId xmlns:a16="http://schemas.microsoft.com/office/drawing/2014/main" id="{828DB278-D1B9-FEE2-AFA7-143E9458CEAD}"/>
              </a:ext>
            </a:extLst>
          </p:cNvPr>
          <p:cNvSpPr/>
          <p:nvPr/>
        </p:nvSpPr>
        <p:spPr>
          <a:xfrm>
            <a:off x="3200400" y="4288535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St. Vincent</a:t>
            </a:r>
            <a:endParaRPr lang="en-US" sz="900" dirty="0"/>
          </a:p>
        </p:txBody>
      </p:sp>
      <p:sp>
        <p:nvSpPr>
          <p:cNvPr id="72" name="Text 21">
            <a:extLst>
              <a:ext uri="{FF2B5EF4-FFF2-40B4-BE49-F238E27FC236}">
                <a16:creationId xmlns:a16="http://schemas.microsoft.com/office/drawing/2014/main" id="{FCC3F915-FE75-3469-F8E9-70522949D2ED}"/>
              </a:ext>
            </a:extLst>
          </p:cNvPr>
          <p:cNvSpPr/>
          <p:nvPr/>
        </p:nvSpPr>
        <p:spPr>
          <a:xfrm>
            <a:off x="4089400" y="4288535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1B7A7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VCKTN/VCCRP</a:t>
            </a:r>
            <a:endParaRPr lang="en-US" sz="8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00EB8FD-F363-8805-E252-BA2F6AAC95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64980" y="1106092"/>
            <a:ext cx="3248280" cy="2218081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8F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5B7ED3C-7E9B-8001-BEFA-84E44E7264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64EF4DF5-DD49-DC1F-0915-2A3E6EF26AC7}"/>
              </a:ext>
            </a:extLst>
          </p:cNvPr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7B5AA6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>
            <a:extLst>
              <a:ext uri="{FF2B5EF4-FFF2-40B4-BE49-F238E27FC236}">
                <a16:creationId xmlns:a16="http://schemas.microsoft.com/office/drawing/2014/main" id="{623DA2F5-5D05-55B8-D0DF-18A81E8C5D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92608"/>
            <a:ext cx="292608" cy="292608"/>
          </a:xfrm>
          <a:prstGeom prst="rect">
            <a:avLst/>
          </a:prstGeom>
        </p:spPr>
      </p:pic>
      <p:sp>
        <p:nvSpPr>
          <p:cNvPr id="4" name="Text 1">
            <a:extLst>
              <a:ext uri="{FF2B5EF4-FFF2-40B4-BE49-F238E27FC236}">
                <a16:creationId xmlns:a16="http://schemas.microsoft.com/office/drawing/2014/main" id="{4CCEE398-8CEC-DB00-D95F-FA16521E4660}"/>
              </a:ext>
            </a:extLst>
          </p:cNvPr>
          <p:cNvSpPr/>
          <p:nvPr/>
        </p:nvSpPr>
        <p:spPr>
          <a:xfrm>
            <a:off x="841248" y="256032"/>
            <a:ext cx="6400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2C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Regular B/L Entry Creation</a:t>
            </a:r>
            <a:endParaRPr lang="en-US" sz="2200" dirty="0"/>
          </a:p>
        </p:txBody>
      </p:sp>
      <p:sp>
        <p:nvSpPr>
          <p:cNvPr id="5" name="Text 2">
            <a:extLst>
              <a:ext uri="{FF2B5EF4-FFF2-40B4-BE49-F238E27FC236}">
                <a16:creationId xmlns:a16="http://schemas.microsoft.com/office/drawing/2014/main" id="{4A6EE951-6E5A-E7D8-FDF9-F492FEF49AC5}"/>
              </a:ext>
            </a:extLst>
          </p:cNvPr>
          <p:cNvSpPr/>
          <p:nvPr/>
        </p:nvSpPr>
        <p:spPr>
          <a:xfrm>
            <a:off x="457200" y="68580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 Status Indicator: Please select Regular Bill of Lading </a:t>
            </a:r>
            <a:endParaRPr lang="en-US" sz="1000" dirty="0"/>
          </a:p>
        </p:txBody>
      </p:sp>
      <p:sp>
        <p:nvSpPr>
          <p:cNvPr id="6" name="Shape 3">
            <a:extLst>
              <a:ext uri="{FF2B5EF4-FFF2-40B4-BE49-F238E27FC236}">
                <a16:creationId xmlns:a16="http://schemas.microsoft.com/office/drawing/2014/main" id="{493C297E-993F-5C49-D8EF-A43A94461E69}"/>
              </a:ext>
            </a:extLst>
          </p:cNvPr>
          <p:cNvSpPr/>
          <p:nvPr/>
        </p:nvSpPr>
        <p:spPr>
          <a:xfrm>
            <a:off x="1417320" y="960120"/>
            <a:ext cx="5969000" cy="2510027"/>
          </a:xfrm>
          <a:prstGeom prst="rect">
            <a:avLst/>
          </a:prstGeom>
          <a:solidFill>
            <a:srgbClr val="FDF8F4"/>
          </a:solidFill>
          <a:ln w="19050">
            <a:solidFill>
              <a:srgbClr val="8B1A1A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>
            <a:extLst>
              <a:ext uri="{FF2B5EF4-FFF2-40B4-BE49-F238E27FC236}">
                <a16:creationId xmlns:a16="http://schemas.microsoft.com/office/drawing/2014/main" id="{274D087A-BE88-E21C-1F05-35FCC55F3368}"/>
              </a:ext>
            </a:extLst>
          </p:cNvPr>
          <p:cNvSpPr/>
          <p:nvPr/>
        </p:nvSpPr>
        <p:spPr>
          <a:xfrm>
            <a:off x="594360" y="914400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1</a:t>
            </a:r>
            <a:endParaRPr lang="en-US" sz="700" dirty="0"/>
          </a:p>
        </p:txBody>
      </p:sp>
      <p:sp>
        <p:nvSpPr>
          <p:cNvPr id="9" name="Text 6">
            <a:extLst>
              <a:ext uri="{FF2B5EF4-FFF2-40B4-BE49-F238E27FC236}">
                <a16:creationId xmlns:a16="http://schemas.microsoft.com/office/drawing/2014/main" id="{E05CB8D8-0F08-68A2-7D01-82B1B0216EC7}"/>
              </a:ext>
            </a:extLst>
          </p:cNvPr>
          <p:cNvSpPr/>
          <p:nvPr/>
        </p:nvSpPr>
        <p:spPr>
          <a:xfrm>
            <a:off x="457200" y="109728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00" dirty="0"/>
          </a:p>
        </p:txBody>
      </p:sp>
      <p:sp>
        <p:nvSpPr>
          <p:cNvPr id="13" name="Text 10">
            <a:extLst>
              <a:ext uri="{FF2B5EF4-FFF2-40B4-BE49-F238E27FC236}">
                <a16:creationId xmlns:a16="http://schemas.microsoft.com/office/drawing/2014/main" id="{1B47EA1E-3F86-1115-9C6F-D089752C5713}"/>
              </a:ext>
            </a:extLst>
          </p:cNvPr>
          <p:cNvSpPr/>
          <p:nvPr/>
        </p:nvSpPr>
        <p:spPr>
          <a:xfrm>
            <a:off x="4800600" y="914400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2</a:t>
            </a:r>
            <a:endParaRPr lang="en-US" sz="700" dirty="0"/>
          </a:p>
        </p:txBody>
      </p:sp>
      <p:sp>
        <p:nvSpPr>
          <p:cNvPr id="14" name="Text 11">
            <a:extLst>
              <a:ext uri="{FF2B5EF4-FFF2-40B4-BE49-F238E27FC236}">
                <a16:creationId xmlns:a16="http://schemas.microsoft.com/office/drawing/2014/main" id="{502A2A87-172B-46C6-572C-12CB726678E2}"/>
              </a:ext>
            </a:extLst>
          </p:cNvPr>
          <p:cNvSpPr/>
          <p:nvPr/>
        </p:nvSpPr>
        <p:spPr>
          <a:xfrm>
            <a:off x="4663440" y="109728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00" dirty="0"/>
          </a:p>
        </p:txBody>
      </p:sp>
      <p:sp>
        <p:nvSpPr>
          <p:cNvPr id="18" name="Text 15">
            <a:extLst>
              <a:ext uri="{FF2B5EF4-FFF2-40B4-BE49-F238E27FC236}">
                <a16:creationId xmlns:a16="http://schemas.microsoft.com/office/drawing/2014/main" id="{DF11702E-CA6F-817F-5C4D-C75868E9EC95}"/>
              </a:ext>
            </a:extLst>
          </p:cNvPr>
          <p:cNvSpPr/>
          <p:nvPr/>
        </p:nvSpPr>
        <p:spPr>
          <a:xfrm>
            <a:off x="594360" y="2743200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3</a:t>
            </a:r>
            <a:endParaRPr lang="en-US" sz="700" dirty="0"/>
          </a:p>
        </p:txBody>
      </p:sp>
      <p:sp>
        <p:nvSpPr>
          <p:cNvPr id="19" name="Text 16">
            <a:extLst>
              <a:ext uri="{FF2B5EF4-FFF2-40B4-BE49-F238E27FC236}">
                <a16:creationId xmlns:a16="http://schemas.microsoft.com/office/drawing/2014/main" id="{267FFC6B-68E8-A939-A54D-A5F4D16417CE}"/>
              </a:ext>
            </a:extLst>
          </p:cNvPr>
          <p:cNvSpPr/>
          <p:nvPr/>
        </p:nvSpPr>
        <p:spPr>
          <a:xfrm>
            <a:off x="457200" y="292608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00" dirty="0"/>
          </a:p>
        </p:txBody>
      </p:sp>
      <p:sp>
        <p:nvSpPr>
          <p:cNvPr id="23" name="Text 20">
            <a:extLst>
              <a:ext uri="{FF2B5EF4-FFF2-40B4-BE49-F238E27FC236}">
                <a16:creationId xmlns:a16="http://schemas.microsoft.com/office/drawing/2014/main" id="{9032604E-8CAF-8F97-ADCF-1C91628F4455}"/>
              </a:ext>
            </a:extLst>
          </p:cNvPr>
          <p:cNvSpPr/>
          <p:nvPr/>
        </p:nvSpPr>
        <p:spPr>
          <a:xfrm>
            <a:off x="4800600" y="2743200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4</a:t>
            </a:r>
            <a:endParaRPr lang="en-US" sz="700" dirty="0"/>
          </a:p>
        </p:txBody>
      </p:sp>
      <p:sp>
        <p:nvSpPr>
          <p:cNvPr id="24" name="Text 21">
            <a:extLst>
              <a:ext uri="{FF2B5EF4-FFF2-40B4-BE49-F238E27FC236}">
                <a16:creationId xmlns:a16="http://schemas.microsoft.com/office/drawing/2014/main" id="{1DE7F7F0-A136-EA2D-3B4F-719697B02907}"/>
              </a:ext>
            </a:extLst>
          </p:cNvPr>
          <p:cNvSpPr/>
          <p:nvPr/>
        </p:nvSpPr>
        <p:spPr>
          <a:xfrm>
            <a:off x="4663440" y="292608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00" dirty="0"/>
          </a:p>
        </p:txBody>
      </p:sp>
      <p:sp>
        <p:nvSpPr>
          <p:cNvPr id="26" name="Text 23">
            <a:extLst>
              <a:ext uri="{FF2B5EF4-FFF2-40B4-BE49-F238E27FC236}">
                <a16:creationId xmlns:a16="http://schemas.microsoft.com/office/drawing/2014/main" id="{7BE63918-3371-EFE5-3D33-FA205B74C4B1}"/>
              </a:ext>
            </a:extLst>
          </p:cNvPr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Kestrel Liner Agencies Ltd  •  USVI ISF/AMS SOP  •  Effective March 7, 2026</a:t>
            </a:r>
            <a:endParaRPr lang="en-US" sz="800" dirty="0"/>
          </a:p>
        </p:txBody>
      </p:sp>
      <p:sp>
        <p:nvSpPr>
          <p:cNvPr id="31" name="Shape 22">
            <a:extLst>
              <a:ext uri="{FF2B5EF4-FFF2-40B4-BE49-F238E27FC236}">
                <a16:creationId xmlns:a16="http://schemas.microsoft.com/office/drawing/2014/main" id="{F533CBBF-ABDA-18B9-B957-5DC56B8E6A66}"/>
              </a:ext>
            </a:extLst>
          </p:cNvPr>
          <p:cNvSpPr/>
          <p:nvPr/>
        </p:nvSpPr>
        <p:spPr>
          <a:xfrm>
            <a:off x="365760" y="3506723"/>
            <a:ext cx="8229600" cy="228600"/>
          </a:xfrm>
          <a:prstGeom prst="rect">
            <a:avLst/>
          </a:prstGeom>
          <a:solidFill>
            <a:srgbClr val="C47B28">
              <a:alpha val="1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2" name="Text 23">
            <a:extLst>
              <a:ext uri="{FF2B5EF4-FFF2-40B4-BE49-F238E27FC236}">
                <a16:creationId xmlns:a16="http://schemas.microsoft.com/office/drawing/2014/main" id="{B2DE5E4F-F597-2E18-3E0C-60217817BBB8}"/>
              </a:ext>
            </a:extLst>
          </p:cNvPr>
          <p:cNvSpPr/>
          <p:nvPr/>
        </p:nvSpPr>
        <p:spPr>
          <a:xfrm>
            <a:off x="457200" y="3506723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C47B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REGULAR B/L DESTINATIONS</a:t>
            </a:r>
            <a:endParaRPr lang="en-US" sz="800" dirty="0"/>
          </a:p>
        </p:txBody>
      </p:sp>
      <p:sp>
        <p:nvSpPr>
          <p:cNvPr id="33" name="Text 24">
            <a:extLst>
              <a:ext uri="{FF2B5EF4-FFF2-40B4-BE49-F238E27FC236}">
                <a16:creationId xmlns:a16="http://schemas.microsoft.com/office/drawing/2014/main" id="{CED8A77E-FB2B-2B6F-1D44-E3FBBAF1500E}"/>
              </a:ext>
            </a:extLst>
          </p:cNvPr>
          <p:cNvSpPr/>
          <p:nvPr/>
        </p:nvSpPr>
        <p:spPr>
          <a:xfrm>
            <a:off x="435610" y="3799331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Anguilla</a:t>
            </a:r>
            <a:endParaRPr lang="en-US" sz="900" dirty="0"/>
          </a:p>
        </p:txBody>
      </p:sp>
      <p:sp>
        <p:nvSpPr>
          <p:cNvPr id="34" name="Text 25">
            <a:extLst>
              <a:ext uri="{FF2B5EF4-FFF2-40B4-BE49-F238E27FC236}">
                <a16:creationId xmlns:a16="http://schemas.microsoft.com/office/drawing/2014/main" id="{027B6F00-63A1-9AE8-A822-766D47B4101A}"/>
              </a:ext>
            </a:extLst>
          </p:cNvPr>
          <p:cNvSpPr/>
          <p:nvPr/>
        </p:nvSpPr>
        <p:spPr>
          <a:xfrm>
            <a:off x="1286510" y="3799331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C47B2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AIBLP/AIRBY</a:t>
            </a:r>
            <a:endParaRPr lang="en-US" sz="800" dirty="0"/>
          </a:p>
        </p:txBody>
      </p:sp>
      <p:sp>
        <p:nvSpPr>
          <p:cNvPr id="35" name="Text 26">
            <a:extLst>
              <a:ext uri="{FF2B5EF4-FFF2-40B4-BE49-F238E27FC236}">
                <a16:creationId xmlns:a16="http://schemas.microsoft.com/office/drawing/2014/main" id="{E1750BB4-1D98-DF76-0BC6-817CC76CDCCB}"/>
              </a:ext>
            </a:extLst>
          </p:cNvPr>
          <p:cNvSpPr/>
          <p:nvPr/>
        </p:nvSpPr>
        <p:spPr>
          <a:xfrm>
            <a:off x="3108960" y="3799331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Gustavia</a:t>
            </a:r>
            <a:endParaRPr lang="en-US" sz="900" dirty="0"/>
          </a:p>
        </p:txBody>
      </p:sp>
      <p:sp>
        <p:nvSpPr>
          <p:cNvPr id="36" name="Text 27">
            <a:extLst>
              <a:ext uri="{FF2B5EF4-FFF2-40B4-BE49-F238E27FC236}">
                <a16:creationId xmlns:a16="http://schemas.microsoft.com/office/drawing/2014/main" id="{C0F5D2EE-C434-2992-F9DA-6710112B3A3B}"/>
              </a:ext>
            </a:extLst>
          </p:cNvPr>
          <p:cNvSpPr/>
          <p:nvPr/>
        </p:nvSpPr>
        <p:spPr>
          <a:xfrm>
            <a:off x="3940810" y="3799331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C47B2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BLGUS</a:t>
            </a:r>
            <a:endParaRPr lang="en-US" sz="800" dirty="0"/>
          </a:p>
        </p:txBody>
      </p:sp>
      <p:sp>
        <p:nvSpPr>
          <p:cNvPr id="37" name="Text 28">
            <a:extLst>
              <a:ext uri="{FF2B5EF4-FFF2-40B4-BE49-F238E27FC236}">
                <a16:creationId xmlns:a16="http://schemas.microsoft.com/office/drawing/2014/main" id="{7DB49ACA-D223-DD30-0D22-9A7ED4643DC2}"/>
              </a:ext>
            </a:extLst>
          </p:cNvPr>
          <p:cNvSpPr/>
          <p:nvPr/>
        </p:nvSpPr>
        <p:spPr>
          <a:xfrm>
            <a:off x="5852160" y="3799331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Freeport</a:t>
            </a:r>
            <a:endParaRPr lang="en-US" sz="900" dirty="0"/>
          </a:p>
        </p:txBody>
      </p:sp>
      <p:sp>
        <p:nvSpPr>
          <p:cNvPr id="38" name="Text 29">
            <a:extLst>
              <a:ext uri="{FF2B5EF4-FFF2-40B4-BE49-F238E27FC236}">
                <a16:creationId xmlns:a16="http://schemas.microsoft.com/office/drawing/2014/main" id="{5FDAF829-A507-D52B-47D8-69A94A340E6E}"/>
              </a:ext>
            </a:extLst>
          </p:cNvPr>
          <p:cNvSpPr/>
          <p:nvPr/>
        </p:nvSpPr>
        <p:spPr>
          <a:xfrm>
            <a:off x="6626860" y="3799331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C47B2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BSFPO</a:t>
            </a:r>
            <a:endParaRPr lang="en-US" sz="800" dirty="0"/>
          </a:p>
        </p:txBody>
      </p:sp>
      <p:sp>
        <p:nvSpPr>
          <p:cNvPr id="39" name="Text 30">
            <a:extLst>
              <a:ext uri="{FF2B5EF4-FFF2-40B4-BE49-F238E27FC236}">
                <a16:creationId xmlns:a16="http://schemas.microsoft.com/office/drawing/2014/main" id="{662502F5-1513-F583-B332-C6C1D2E5D717}"/>
              </a:ext>
            </a:extLst>
          </p:cNvPr>
          <p:cNvSpPr/>
          <p:nvPr/>
        </p:nvSpPr>
        <p:spPr>
          <a:xfrm>
            <a:off x="435610" y="4000499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Nassau</a:t>
            </a:r>
            <a:endParaRPr lang="en-US" sz="900" dirty="0"/>
          </a:p>
        </p:txBody>
      </p:sp>
      <p:sp>
        <p:nvSpPr>
          <p:cNvPr id="40" name="Text 31">
            <a:extLst>
              <a:ext uri="{FF2B5EF4-FFF2-40B4-BE49-F238E27FC236}">
                <a16:creationId xmlns:a16="http://schemas.microsoft.com/office/drawing/2014/main" id="{342234F2-B63A-DCDF-D441-D3333C3BF0E4}"/>
              </a:ext>
            </a:extLst>
          </p:cNvPr>
          <p:cNvSpPr/>
          <p:nvPr/>
        </p:nvSpPr>
        <p:spPr>
          <a:xfrm>
            <a:off x="1286510" y="4000499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C47B2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BSNAS</a:t>
            </a:r>
            <a:endParaRPr lang="en-US" sz="800" dirty="0"/>
          </a:p>
        </p:txBody>
      </p:sp>
      <p:sp>
        <p:nvSpPr>
          <p:cNvPr id="41" name="Text 32">
            <a:extLst>
              <a:ext uri="{FF2B5EF4-FFF2-40B4-BE49-F238E27FC236}">
                <a16:creationId xmlns:a16="http://schemas.microsoft.com/office/drawing/2014/main" id="{D052DF01-C3D8-F440-3CDD-E78C08A298E9}"/>
              </a:ext>
            </a:extLst>
          </p:cNvPr>
          <p:cNvSpPr/>
          <p:nvPr/>
        </p:nvSpPr>
        <p:spPr>
          <a:xfrm>
            <a:off x="3108960" y="4000499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Dominica</a:t>
            </a:r>
            <a:endParaRPr lang="en-US" sz="900" dirty="0"/>
          </a:p>
        </p:txBody>
      </p:sp>
      <p:sp>
        <p:nvSpPr>
          <p:cNvPr id="42" name="Text 33">
            <a:extLst>
              <a:ext uri="{FF2B5EF4-FFF2-40B4-BE49-F238E27FC236}">
                <a16:creationId xmlns:a16="http://schemas.microsoft.com/office/drawing/2014/main" id="{56C684B2-AE1F-818F-2002-72AACFD632E7}"/>
              </a:ext>
            </a:extLst>
          </p:cNvPr>
          <p:cNvSpPr/>
          <p:nvPr/>
        </p:nvSpPr>
        <p:spPr>
          <a:xfrm>
            <a:off x="3940810" y="4000499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C47B2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DMRSU</a:t>
            </a:r>
            <a:endParaRPr lang="en-US" sz="800" dirty="0"/>
          </a:p>
        </p:txBody>
      </p:sp>
      <p:sp>
        <p:nvSpPr>
          <p:cNvPr id="43" name="Text 34">
            <a:extLst>
              <a:ext uri="{FF2B5EF4-FFF2-40B4-BE49-F238E27FC236}">
                <a16:creationId xmlns:a16="http://schemas.microsoft.com/office/drawing/2014/main" id="{537B7977-4881-0FDC-3EE6-6BEC2205029E}"/>
              </a:ext>
            </a:extLst>
          </p:cNvPr>
          <p:cNvSpPr/>
          <p:nvPr/>
        </p:nvSpPr>
        <p:spPr>
          <a:xfrm>
            <a:off x="5852160" y="4000499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St. Barths</a:t>
            </a:r>
            <a:endParaRPr lang="en-US" sz="900" dirty="0"/>
          </a:p>
        </p:txBody>
      </p:sp>
      <p:sp>
        <p:nvSpPr>
          <p:cNvPr id="44" name="Text 35">
            <a:extLst>
              <a:ext uri="{FF2B5EF4-FFF2-40B4-BE49-F238E27FC236}">
                <a16:creationId xmlns:a16="http://schemas.microsoft.com/office/drawing/2014/main" id="{0BA35C9F-4CD5-B671-E9C9-0FB3D3D36871}"/>
              </a:ext>
            </a:extLst>
          </p:cNvPr>
          <p:cNvSpPr/>
          <p:nvPr/>
        </p:nvSpPr>
        <p:spPr>
          <a:xfrm>
            <a:off x="6626860" y="4000499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C47B2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GPSBH</a:t>
            </a:r>
            <a:endParaRPr lang="en-US" sz="800" dirty="0"/>
          </a:p>
        </p:txBody>
      </p:sp>
      <p:sp>
        <p:nvSpPr>
          <p:cNvPr id="45" name="Text 36">
            <a:extLst>
              <a:ext uri="{FF2B5EF4-FFF2-40B4-BE49-F238E27FC236}">
                <a16:creationId xmlns:a16="http://schemas.microsoft.com/office/drawing/2014/main" id="{31EF0DDF-F7B1-2F26-7B6F-95EB77B0971D}"/>
              </a:ext>
            </a:extLst>
          </p:cNvPr>
          <p:cNvSpPr/>
          <p:nvPr/>
        </p:nvSpPr>
        <p:spPr>
          <a:xfrm>
            <a:off x="435610" y="4201667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St. Kitts</a:t>
            </a:r>
            <a:endParaRPr lang="en-US" sz="900" dirty="0"/>
          </a:p>
        </p:txBody>
      </p:sp>
      <p:sp>
        <p:nvSpPr>
          <p:cNvPr id="46" name="Text 37">
            <a:extLst>
              <a:ext uri="{FF2B5EF4-FFF2-40B4-BE49-F238E27FC236}">
                <a16:creationId xmlns:a16="http://schemas.microsoft.com/office/drawing/2014/main" id="{349BC74A-B652-0D30-21EC-80B8B1EB92A2}"/>
              </a:ext>
            </a:extLst>
          </p:cNvPr>
          <p:cNvSpPr/>
          <p:nvPr/>
        </p:nvSpPr>
        <p:spPr>
          <a:xfrm>
            <a:off x="1286510" y="4201667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C47B2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KNBAS</a:t>
            </a:r>
            <a:endParaRPr lang="en-US" sz="800" dirty="0"/>
          </a:p>
        </p:txBody>
      </p:sp>
      <p:sp>
        <p:nvSpPr>
          <p:cNvPr id="47" name="Text 38">
            <a:extLst>
              <a:ext uri="{FF2B5EF4-FFF2-40B4-BE49-F238E27FC236}">
                <a16:creationId xmlns:a16="http://schemas.microsoft.com/office/drawing/2014/main" id="{58AE0D73-F7D0-01D6-AC08-F380884264E9}"/>
              </a:ext>
            </a:extLst>
          </p:cNvPr>
          <p:cNvSpPr/>
          <p:nvPr/>
        </p:nvSpPr>
        <p:spPr>
          <a:xfrm>
            <a:off x="3108960" y="4201667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Nevis</a:t>
            </a:r>
            <a:endParaRPr lang="en-US" sz="900" dirty="0"/>
          </a:p>
        </p:txBody>
      </p:sp>
      <p:sp>
        <p:nvSpPr>
          <p:cNvPr id="48" name="Text 39">
            <a:extLst>
              <a:ext uri="{FF2B5EF4-FFF2-40B4-BE49-F238E27FC236}">
                <a16:creationId xmlns:a16="http://schemas.microsoft.com/office/drawing/2014/main" id="{61D0486F-2FD6-5044-A732-53A82F422EC6}"/>
              </a:ext>
            </a:extLst>
          </p:cNvPr>
          <p:cNvSpPr/>
          <p:nvPr/>
        </p:nvSpPr>
        <p:spPr>
          <a:xfrm>
            <a:off x="3940810" y="4201667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C47B2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KNNEV</a:t>
            </a:r>
            <a:endParaRPr lang="en-US" sz="800" dirty="0"/>
          </a:p>
        </p:txBody>
      </p:sp>
      <p:sp>
        <p:nvSpPr>
          <p:cNvPr id="49" name="Text 40">
            <a:extLst>
              <a:ext uri="{FF2B5EF4-FFF2-40B4-BE49-F238E27FC236}">
                <a16:creationId xmlns:a16="http://schemas.microsoft.com/office/drawing/2014/main" id="{9B53AAD2-4A9E-DECE-FF13-1A12EF958585}"/>
              </a:ext>
            </a:extLst>
          </p:cNvPr>
          <p:cNvSpPr/>
          <p:nvPr/>
        </p:nvSpPr>
        <p:spPr>
          <a:xfrm>
            <a:off x="5852160" y="4201667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Grand Cayman</a:t>
            </a:r>
            <a:endParaRPr lang="en-US" sz="900" dirty="0"/>
          </a:p>
        </p:txBody>
      </p:sp>
      <p:sp>
        <p:nvSpPr>
          <p:cNvPr id="50" name="Text 41">
            <a:extLst>
              <a:ext uri="{FF2B5EF4-FFF2-40B4-BE49-F238E27FC236}">
                <a16:creationId xmlns:a16="http://schemas.microsoft.com/office/drawing/2014/main" id="{DC7A1ADD-D162-EEED-2128-C7C25EADA4EA}"/>
              </a:ext>
            </a:extLst>
          </p:cNvPr>
          <p:cNvSpPr/>
          <p:nvPr/>
        </p:nvSpPr>
        <p:spPr>
          <a:xfrm>
            <a:off x="6626860" y="4201667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C47B2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KYGCM</a:t>
            </a:r>
            <a:endParaRPr lang="en-US" sz="800" dirty="0"/>
          </a:p>
        </p:txBody>
      </p:sp>
      <p:sp>
        <p:nvSpPr>
          <p:cNvPr id="51" name="Text 42">
            <a:extLst>
              <a:ext uri="{FF2B5EF4-FFF2-40B4-BE49-F238E27FC236}">
                <a16:creationId xmlns:a16="http://schemas.microsoft.com/office/drawing/2014/main" id="{C7EF4463-1D61-C25E-F7AA-62252C7136FA}"/>
              </a:ext>
            </a:extLst>
          </p:cNvPr>
          <p:cNvSpPr/>
          <p:nvPr/>
        </p:nvSpPr>
        <p:spPr>
          <a:xfrm>
            <a:off x="435610" y="4402835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Grand Turks</a:t>
            </a:r>
            <a:endParaRPr lang="en-US" sz="900" dirty="0"/>
          </a:p>
        </p:txBody>
      </p:sp>
      <p:sp>
        <p:nvSpPr>
          <p:cNvPr id="52" name="Text 43">
            <a:extLst>
              <a:ext uri="{FF2B5EF4-FFF2-40B4-BE49-F238E27FC236}">
                <a16:creationId xmlns:a16="http://schemas.microsoft.com/office/drawing/2014/main" id="{21E9B672-EA58-8D85-2202-D2659A5330B3}"/>
              </a:ext>
            </a:extLst>
          </p:cNvPr>
          <p:cNvSpPr/>
          <p:nvPr/>
        </p:nvSpPr>
        <p:spPr>
          <a:xfrm>
            <a:off x="1286510" y="4402835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C47B2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TCGDT</a:t>
            </a:r>
            <a:endParaRPr lang="en-US" sz="800" dirty="0"/>
          </a:p>
        </p:txBody>
      </p:sp>
      <p:sp>
        <p:nvSpPr>
          <p:cNvPr id="53" name="Text 44">
            <a:extLst>
              <a:ext uri="{FF2B5EF4-FFF2-40B4-BE49-F238E27FC236}">
                <a16:creationId xmlns:a16="http://schemas.microsoft.com/office/drawing/2014/main" id="{8BA0C42A-EA91-1B11-6BEE-50D4C672C067}"/>
              </a:ext>
            </a:extLst>
          </p:cNvPr>
          <p:cNvSpPr/>
          <p:nvPr/>
        </p:nvSpPr>
        <p:spPr>
          <a:xfrm>
            <a:off x="3108960" y="4402835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Providenciales</a:t>
            </a:r>
            <a:endParaRPr lang="en-US" sz="900" dirty="0"/>
          </a:p>
        </p:txBody>
      </p:sp>
      <p:sp>
        <p:nvSpPr>
          <p:cNvPr id="54" name="Text 45">
            <a:extLst>
              <a:ext uri="{FF2B5EF4-FFF2-40B4-BE49-F238E27FC236}">
                <a16:creationId xmlns:a16="http://schemas.microsoft.com/office/drawing/2014/main" id="{732BF90F-5FE9-5C82-E734-995EFC0449B0}"/>
              </a:ext>
            </a:extLst>
          </p:cNvPr>
          <p:cNvSpPr/>
          <p:nvPr/>
        </p:nvSpPr>
        <p:spPr>
          <a:xfrm>
            <a:off x="3940810" y="4402835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C47B2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TCPLS</a:t>
            </a:r>
            <a:endParaRPr lang="en-US" sz="800" dirty="0"/>
          </a:p>
        </p:txBody>
      </p:sp>
      <p:sp>
        <p:nvSpPr>
          <p:cNvPr id="55" name="Text 46">
            <a:extLst>
              <a:ext uri="{FF2B5EF4-FFF2-40B4-BE49-F238E27FC236}">
                <a16:creationId xmlns:a16="http://schemas.microsoft.com/office/drawing/2014/main" id="{12DAE210-976C-5E97-CBCC-7D998C98D79A}"/>
              </a:ext>
            </a:extLst>
          </p:cNvPr>
          <p:cNvSpPr/>
          <p:nvPr/>
        </p:nvSpPr>
        <p:spPr>
          <a:xfrm>
            <a:off x="5852160" y="4402835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Tortola</a:t>
            </a:r>
            <a:endParaRPr lang="en-US" sz="900" dirty="0"/>
          </a:p>
        </p:txBody>
      </p:sp>
      <p:sp>
        <p:nvSpPr>
          <p:cNvPr id="56" name="Text 47">
            <a:extLst>
              <a:ext uri="{FF2B5EF4-FFF2-40B4-BE49-F238E27FC236}">
                <a16:creationId xmlns:a16="http://schemas.microsoft.com/office/drawing/2014/main" id="{690E7F42-6490-B1F3-5481-AA0EEE10E1FA}"/>
              </a:ext>
            </a:extLst>
          </p:cNvPr>
          <p:cNvSpPr/>
          <p:nvPr/>
        </p:nvSpPr>
        <p:spPr>
          <a:xfrm>
            <a:off x="6626860" y="4402835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C47B2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VGRAD</a:t>
            </a:r>
            <a:endParaRPr lang="en-US" sz="800" dirty="0"/>
          </a:p>
        </p:txBody>
      </p:sp>
      <p:sp>
        <p:nvSpPr>
          <p:cNvPr id="57" name="Text 48">
            <a:extLst>
              <a:ext uri="{FF2B5EF4-FFF2-40B4-BE49-F238E27FC236}">
                <a16:creationId xmlns:a16="http://schemas.microsoft.com/office/drawing/2014/main" id="{434586E3-5F65-1B4D-BA3C-41B55383E229}"/>
              </a:ext>
            </a:extLst>
          </p:cNvPr>
          <p:cNvSpPr/>
          <p:nvPr/>
        </p:nvSpPr>
        <p:spPr>
          <a:xfrm>
            <a:off x="435610" y="4604003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Virgin Gorda</a:t>
            </a:r>
            <a:endParaRPr lang="en-US" sz="900" dirty="0"/>
          </a:p>
        </p:txBody>
      </p:sp>
      <p:sp>
        <p:nvSpPr>
          <p:cNvPr id="58" name="Text 49">
            <a:extLst>
              <a:ext uri="{FF2B5EF4-FFF2-40B4-BE49-F238E27FC236}">
                <a16:creationId xmlns:a16="http://schemas.microsoft.com/office/drawing/2014/main" id="{9653BBE3-BCAA-988F-44E9-83B54496CD8E}"/>
              </a:ext>
            </a:extLst>
          </p:cNvPr>
          <p:cNvSpPr/>
          <p:nvPr/>
        </p:nvSpPr>
        <p:spPr>
          <a:xfrm>
            <a:off x="1286510" y="4604003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C47B2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VGVIJ</a:t>
            </a:r>
            <a:endParaRPr lang="en-US" sz="800" dirty="0"/>
          </a:p>
        </p:txBody>
      </p:sp>
      <p:sp>
        <p:nvSpPr>
          <p:cNvPr id="59" name="Text 50">
            <a:extLst>
              <a:ext uri="{FF2B5EF4-FFF2-40B4-BE49-F238E27FC236}">
                <a16:creationId xmlns:a16="http://schemas.microsoft.com/office/drawing/2014/main" id="{58A8FE9A-292B-DDAC-EA56-1077F72D10CD}"/>
              </a:ext>
            </a:extLst>
          </p:cNvPr>
          <p:cNvSpPr/>
          <p:nvPr/>
        </p:nvSpPr>
        <p:spPr>
          <a:xfrm>
            <a:off x="3108960" y="4604003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W. Palm Beach</a:t>
            </a:r>
            <a:endParaRPr lang="en-US" sz="900" dirty="0"/>
          </a:p>
        </p:txBody>
      </p:sp>
      <p:sp>
        <p:nvSpPr>
          <p:cNvPr id="60" name="Text 51">
            <a:extLst>
              <a:ext uri="{FF2B5EF4-FFF2-40B4-BE49-F238E27FC236}">
                <a16:creationId xmlns:a16="http://schemas.microsoft.com/office/drawing/2014/main" id="{FB89A421-708F-91AD-8D79-3AB785548A4A}"/>
              </a:ext>
            </a:extLst>
          </p:cNvPr>
          <p:cNvSpPr/>
          <p:nvPr/>
        </p:nvSpPr>
        <p:spPr>
          <a:xfrm>
            <a:off x="3940810" y="4604003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C47B2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USPAB</a:t>
            </a:r>
            <a:endParaRPr lang="en-US" sz="800" dirty="0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A31CAE58-B718-D820-8752-15ED88F3BB0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83576" y="1070183"/>
            <a:ext cx="3411088" cy="2306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22033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DF8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7B5AA6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92608"/>
            <a:ext cx="292608" cy="29260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41248" y="256032"/>
            <a:ext cx="6400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2C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AMS Manifest Filing</a:t>
            </a:r>
            <a:endParaRPr lang="en-US" sz="2200" dirty="0"/>
          </a:p>
        </p:txBody>
      </p:sp>
      <p:sp>
        <p:nvSpPr>
          <p:cNvPr id="5" name="Text 2"/>
          <p:cNvSpPr/>
          <p:nvPr/>
        </p:nvSpPr>
        <p:spPr>
          <a:xfrm>
            <a:off x="457200" y="68580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Follow these steps in Descartes. Add your screenshots to each placeholder.</a:t>
            </a:r>
            <a:endParaRPr lang="en-US" sz="1000" dirty="0"/>
          </a:p>
        </p:txBody>
      </p:sp>
      <p:sp>
        <p:nvSpPr>
          <p:cNvPr id="6" name="Shape 3"/>
          <p:cNvSpPr/>
          <p:nvPr/>
        </p:nvSpPr>
        <p:spPr>
          <a:xfrm>
            <a:off x="457200" y="1005840"/>
            <a:ext cx="3931920" cy="1554480"/>
          </a:xfrm>
          <a:prstGeom prst="rect">
            <a:avLst/>
          </a:prstGeom>
          <a:solidFill>
            <a:srgbClr val="FDF8F4"/>
          </a:solidFill>
          <a:ln w="19050">
            <a:solidFill>
              <a:srgbClr val="8B1A1A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4"/>
          <p:cNvSpPr/>
          <p:nvPr/>
        </p:nvSpPr>
        <p:spPr>
          <a:xfrm>
            <a:off x="594360" y="914400"/>
            <a:ext cx="548640" cy="201168"/>
          </a:xfrm>
          <a:prstGeom prst="rect">
            <a:avLst/>
          </a:prstGeom>
          <a:solidFill>
            <a:srgbClr val="8B1A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594360" y="914400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5</a:t>
            </a:r>
            <a:endParaRPr lang="en-US" sz="700" dirty="0"/>
          </a:p>
        </p:txBody>
      </p:sp>
      <p:sp>
        <p:nvSpPr>
          <p:cNvPr id="9" name="Text 6"/>
          <p:cNvSpPr/>
          <p:nvPr/>
        </p:nvSpPr>
        <p:spPr>
          <a:xfrm>
            <a:off x="457200" y="109728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548640" y="224028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800" dirty="0">
                <a:solidFill>
                  <a:srgbClr val="8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New ISF/AMS — Shipper, HTS codes, seal #</a:t>
            </a:r>
            <a:endParaRPr lang="en-US" sz="800" dirty="0"/>
          </a:p>
        </p:txBody>
      </p:sp>
      <p:sp>
        <p:nvSpPr>
          <p:cNvPr id="11" name="Shape 8"/>
          <p:cNvSpPr/>
          <p:nvPr/>
        </p:nvSpPr>
        <p:spPr>
          <a:xfrm>
            <a:off x="4663440" y="1005840"/>
            <a:ext cx="3931920" cy="1554480"/>
          </a:xfrm>
          <a:prstGeom prst="rect">
            <a:avLst/>
          </a:prstGeom>
          <a:solidFill>
            <a:srgbClr val="FDF8F4"/>
          </a:solidFill>
          <a:ln w="19050">
            <a:solidFill>
              <a:srgbClr val="8B1A1A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4800600" y="914400"/>
            <a:ext cx="548640" cy="201168"/>
          </a:xfrm>
          <a:prstGeom prst="rect">
            <a:avLst/>
          </a:prstGeom>
          <a:solidFill>
            <a:srgbClr val="8B1A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0"/>
          <p:cNvSpPr/>
          <p:nvPr/>
        </p:nvSpPr>
        <p:spPr>
          <a:xfrm>
            <a:off x="4800600" y="914400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6</a:t>
            </a:r>
            <a:endParaRPr lang="en-US" sz="700" dirty="0"/>
          </a:p>
        </p:txBody>
      </p:sp>
      <p:sp>
        <p:nvSpPr>
          <p:cNvPr id="14" name="Text 11"/>
          <p:cNvSpPr/>
          <p:nvPr/>
        </p:nvSpPr>
        <p:spPr>
          <a:xfrm>
            <a:off x="4663440" y="109728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4754880" y="224028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800" dirty="0">
                <a:solidFill>
                  <a:srgbClr val="8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New ISF/AMS — Enter Consignee Information</a:t>
            </a:r>
            <a:endParaRPr lang="en-US" sz="800" dirty="0"/>
          </a:p>
        </p:txBody>
      </p:sp>
      <p:sp>
        <p:nvSpPr>
          <p:cNvPr id="16" name="Shape 13"/>
          <p:cNvSpPr/>
          <p:nvPr/>
        </p:nvSpPr>
        <p:spPr>
          <a:xfrm>
            <a:off x="457200" y="2834640"/>
            <a:ext cx="3931920" cy="1554480"/>
          </a:xfrm>
          <a:prstGeom prst="rect">
            <a:avLst/>
          </a:prstGeom>
          <a:solidFill>
            <a:srgbClr val="FDF8F4"/>
          </a:solidFill>
          <a:ln w="19050">
            <a:solidFill>
              <a:srgbClr val="8B1A1A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4"/>
          <p:cNvSpPr/>
          <p:nvPr/>
        </p:nvSpPr>
        <p:spPr>
          <a:xfrm>
            <a:off x="594360" y="2743200"/>
            <a:ext cx="548640" cy="201168"/>
          </a:xfrm>
          <a:prstGeom prst="rect">
            <a:avLst/>
          </a:prstGeom>
          <a:solidFill>
            <a:srgbClr val="8B1A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5"/>
          <p:cNvSpPr/>
          <p:nvPr/>
        </p:nvSpPr>
        <p:spPr>
          <a:xfrm>
            <a:off x="594360" y="2743200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7</a:t>
            </a:r>
            <a:endParaRPr lang="en-US" sz="700" dirty="0"/>
          </a:p>
        </p:txBody>
      </p:sp>
      <p:sp>
        <p:nvSpPr>
          <p:cNvPr id="19" name="Text 16"/>
          <p:cNvSpPr/>
          <p:nvPr/>
        </p:nvSpPr>
        <p:spPr>
          <a:xfrm>
            <a:off x="457200" y="292608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00" dirty="0"/>
          </a:p>
        </p:txBody>
      </p:sp>
      <p:sp>
        <p:nvSpPr>
          <p:cNvPr id="21" name="Shape 18"/>
          <p:cNvSpPr/>
          <p:nvPr/>
        </p:nvSpPr>
        <p:spPr>
          <a:xfrm>
            <a:off x="4663440" y="2834640"/>
            <a:ext cx="3931920" cy="1554480"/>
          </a:xfrm>
          <a:prstGeom prst="rect">
            <a:avLst/>
          </a:prstGeom>
          <a:solidFill>
            <a:srgbClr val="FDF8F4"/>
          </a:solidFill>
          <a:ln w="19050">
            <a:solidFill>
              <a:srgbClr val="8B1A1A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19"/>
          <p:cNvSpPr/>
          <p:nvPr/>
        </p:nvSpPr>
        <p:spPr>
          <a:xfrm>
            <a:off x="4800600" y="2743200"/>
            <a:ext cx="548640" cy="201168"/>
          </a:xfrm>
          <a:prstGeom prst="rect">
            <a:avLst/>
          </a:prstGeom>
          <a:solidFill>
            <a:srgbClr val="8B1A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20"/>
          <p:cNvSpPr/>
          <p:nvPr/>
        </p:nvSpPr>
        <p:spPr>
          <a:xfrm>
            <a:off x="4800600" y="2743200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8</a:t>
            </a:r>
            <a:endParaRPr lang="en-US" sz="700" dirty="0"/>
          </a:p>
        </p:txBody>
      </p:sp>
      <p:sp>
        <p:nvSpPr>
          <p:cNvPr id="24" name="Text 21"/>
          <p:cNvSpPr/>
          <p:nvPr/>
        </p:nvSpPr>
        <p:spPr>
          <a:xfrm>
            <a:off x="4663440" y="292608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4754880" y="406908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800" dirty="0">
                <a:solidFill>
                  <a:srgbClr val="8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New ISF/AMS — HTS codes, Weight, Description, Marks and Click Submit</a:t>
            </a:r>
            <a:endParaRPr lang="en-US" sz="800" dirty="0"/>
          </a:p>
        </p:txBody>
      </p:sp>
      <p:sp>
        <p:nvSpPr>
          <p:cNvPr id="26" name="Text 23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Kestrel Liner Agencies Ltd  •  USVI ISF/AMS SOP  •  Effective March 7, 2026</a:t>
            </a:r>
            <a:endParaRPr lang="en-US" sz="800" dirty="0"/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DFDEEAD7-7F31-D187-747A-CF06F65126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94548" y="1136915"/>
            <a:ext cx="3269704" cy="1146026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BD9E3FDF-C315-F017-AED5-55A479FD7D0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8626" y="1159121"/>
            <a:ext cx="3103022" cy="1092469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BD425BB1-E4AE-479A-4753-80E4CF88184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80160" y="2909576"/>
            <a:ext cx="2280499" cy="1255516"/>
          </a:xfrm>
          <a:prstGeom prst="rect">
            <a:avLst/>
          </a:prstGeom>
        </p:spPr>
      </p:pic>
      <p:sp>
        <p:nvSpPr>
          <p:cNvPr id="34" name="Text 7">
            <a:extLst>
              <a:ext uri="{FF2B5EF4-FFF2-40B4-BE49-F238E27FC236}">
                <a16:creationId xmlns:a16="http://schemas.microsoft.com/office/drawing/2014/main" id="{9BC0B0B0-2FFD-7258-34E0-D64F9AF03B33}"/>
              </a:ext>
            </a:extLst>
          </p:cNvPr>
          <p:cNvSpPr/>
          <p:nvPr/>
        </p:nvSpPr>
        <p:spPr>
          <a:xfrm>
            <a:off x="506944" y="409194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800" dirty="0">
                <a:solidFill>
                  <a:srgbClr val="8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New ISF/AMS —Equipment, Seal #</a:t>
            </a:r>
            <a:endParaRPr lang="en-US" sz="800" dirty="0"/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31B592D2-9C59-8B08-6AC2-EE99F5C82D9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86400" y="2838457"/>
            <a:ext cx="2254391" cy="1299203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8F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02F1AA8-BFAB-A8C5-CBE8-4269325F81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E8D2B6B0-B76B-7C11-F0B8-2DCF3DF50CFD}"/>
              </a:ext>
            </a:extLst>
          </p:cNvPr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7B5AA6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>
            <a:extLst>
              <a:ext uri="{FF2B5EF4-FFF2-40B4-BE49-F238E27FC236}">
                <a16:creationId xmlns:a16="http://schemas.microsoft.com/office/drawing/2014/main" id="{EC2FA121-F593-6F77-E7C9-AF567AE03B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92608"/>
            <a:ext cx="292608" cy="292608"/>
          </a:xfrm>
          <a:prstGeom prst="rect">
            <a:avLst/>
          </a:prstGeom>
        </p:spPr>
      </p:pic>
      <p:sp>
        <p:nvSpPr>
          <p:cNvPr id="4" name="Text 1">
            <a:extLst>
              <a:ext uri="{FF2B5EF4-FFF2-40B4-BE49-F238E27FC236}">
                <a16:creationId xmlns:a16="http://schemas.microsoft.com/office/drawing/2014/main" id="{7A9BA899-EA44-17A6-FBA8-14198D48CC43}"/>
              </a:ext>
            </a:extLst>
          </p:cNvPr>
          <p:cNvSpPr/>
          <p:nvPr/>
        </p:nvSpPr>
        <p:spPr>
          <a:xfrm>
            <a:off x="841248" y="256032"/>
            <a:ext cx="6400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2C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ISF5 Filing</a:t>
            </a:r>
            <a:endParaRPr lang="en-US" sz="2200" dirty="0"/>
          </a:p>
        </p:txBody>
      </p:sp>
      <p:sp>
        <p:nvSpPr>
          <p:cNvPr id="5" name="Text 2">
            <a:extLst>
              <a:ext uri="{FF2B5EF4-FFF2-40B4-BE49-F238E27FC236}">
                <a16:creationId xmlns:a16="http://schemas.microsoft.com/office/drawing/2014/main" id="{27AB69F0-AEE1-535C-4D39-19CDED84EE15}"/>
              </a:ext>
            </a:extLst>
          </p:cNvPr>
          <p:cNvSpPr/>
          <p:nvPr/>
        </p:nvSpPr>
        <p:spPr>
          <a:xfrm>
            <a:off x="457200" y="68580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Follow these steps in Descartes. Add your screenshots to each placeholder.</a:t>
            </a:r>
            <a:endParaRPr lang="en-US" sz="1000" dirty="0"/>
          </a:p>
        </p:txBody>
      </p:sp>
      <p:sp>
        <p:nvSpPr>
          <p:cNvPr id="6" name="Shape 3">
            <a:extLst>
              <a:ext uri="{FF2B5EF4-FFF2-40B4-BE49-F238E27FC236}">
                <a16:creationId xmlns:a16="http://schemas.microsoft.com/office/drawing/2014/main" id="{E32BFF56-90B2-88B2-D21B-5388FB7FF885}"/>
              </a:ext>
            </a:extLst>
          </p:cNvPr>
          <p:cNvSpPr/>
          <p:nvPr/>
        </p:nvSpPr>
        <p:spPr>
          <a:xfrm>
            <a:off x="457200" y="1005840"/>
            <a:ext cx="3931920" cy="1554480"/>
          </a:xfrm>
          <a:prstGeom prst="rect">
            <a:avLst/>
          </a:prstGeom>
          <a:solidFill>
            <a:srgbClr val="FDF8F4"/>
          </a:solidFill>
          <a:ln w="19050">
            <a:solidFill>
              <a:srgbClr val="8B1A1A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4">
            <a:extLst>
              <a:ext uri="{FF2B5EF4-FFF2-40B4-BE49-F238E27FC236}">
                <a16:creationId xmlns:a16="http://schemas.microsoft.com/office/drawing/2014/main" id="{F3856C8A-BAE2-B366-5B77-59EAB0AEBDF1}"/>
              </a:ext>
            </a:extLst>
          </p:cNvPr>
          <p:cNvSpPr/>
          <p:nvPr/>
        </p:nvSpPr>
        <p:spPr>
          <a:xfrm>
            <a:off x="594360" y="914400"/>
            <a:ext cx="548640" cy="201168"/>
          </a:xfrm>
          <a:prstGeom prst="rect">
            <a:avLst/>
          </a:prstGeom>
          <a:solidFill>
            <a:srgbClr val="8B1A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5">
            <a:extLst>
              <a:ext uri="{FF2B5EF4-FFF2-40B4-BE49-F238E27FC236}">
                <a16:creationId xmlns:a16="http://schemas.microsoft.com/office/drawing/2014/main" id="{2F38C4A9-D652-F26B-8EB3-77CF5B2BAB3F}"/>
              </a:ext>
            </a:extLst>
          </p:cNvPr>
          <p:cNvSpPr/>
          <p:nvPr/>
        </p:nvSpPr>
        <p:spPr>
          <a:xfrm>
            <a:off x="594360" y="914400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9</a:t>
            </a:r>
            <a:endParaRPr lang="en-US" sz="700" dirty="0"/>
          </a:p>
        </p:txBody>
      </p:sp>
      <p:sp>
        <p:nvSpPr>
          <p:cNvPr id="9" name="Text 6">
            <a:extLst>
              <a:ext uri="{FF2B5EF4-FFF2-40B4-BE49-F238E27FC236}">
                <a16:creationId xmlns:a16="http://schemas.microsoft.com/office/drawing/2014/main" id="{B22491DD-88A3-303C-EC86-0970CF676C4C}"/>
              </a:ext>
            </a:extLst>
          </p:cNvPr>
          <p:cNvSpPr/>
          <p:nvPr/>
        </p:nvSpPr>
        <p:spPr>
          <a:xfrm>
            <a:off x="457200" y="109728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00" dirty="0"/>
          </a:p>
        </p:txBody>
      </p:sp>
      <p:sp>
        <p:nvSpPr>
          <p:cNvPr id="10" name="Text 7">
            <a:extLst>
              <a:ext uri="{FF2B5EF4-FFF2-40B4-BE49-F238E27FC236}">
                <a16:creationId xmlns:a16="http://schemas.microsoft.com/office/drawing/2014/main" id="{D0A4AB15-121F-6C44-92AF-32ABE3E4CCED}"/>
              </a:ext>
            </a:extLst>
          </p:cNvPr>
          <p:cNvSpPr/>
          <p:nvPr/>
        </p:nvSpPr>
        <p:spPr>
          <a:xfrm>
            <a:off x="548640" y="224028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800" dirty="0">
                <a:solidFill>
                  <a:srgbClr val="8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Click on  ISF for ISF5 Entry</a:t>
            </a:r>
            <a:endParaRPr lang="en-US" sz="800" dirty="0"/>
          </a:p>
        </p:txBody>
      </p:sp>
      <p:sp>
        <p:nvSpPr>
          <p:cNvPr id="11" name="Shape 8">
            <a:extLst>
              <a:ext uri="{FF2B5EF4-FFF2-40B4-BE49-F238E27FC236}">
                <a16:creationId xmlns:a16="http://schemas.microsoft.com/office/drawing/2014/main" id="{BC7FCEA7-54FF-F3BF-5775-A8A829B997CF}"/>
              </a:ext>
            </a:extLst>
          </p:cNvPr>
          <p:cNvSpPr/>
          <p:nvPr/>
        </p:nvSpPr>
        <p:spPr>
          <a:xfrm>
            <a:off x="4663440" y="1005840"/>
            <a:ext cx="3931920" cy="1554480"/>
          </a:xfrm>
          <a:prstGeom prst="rect">
            <a:avLst/>
          </a:prstGeom>
          <a:solidFill>
            <a:srgbClr val="FDF8F4"/>
          </a:solidFill>
          <a:ln w="19050">
            <a:solidFill>
              <a:srgbClr val="8B1A1A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9">
            <a:extLst>
              <a:ext uri="{FF2B5EF4-FFF2-40B4-BE49-F238E27FC236}">
                <a16:creationId xmlns:a16="http://schemas.microsoft.com/office/drawing/2014/main" id="{926436EC-9979-B9AF-07B2-F55E3D11EA13}"/>
              </a:ext>
            </a:extLst>
          </p:cNvPr>
          <p:cNvSpPr/>
          <p:nvPr/>
        </p:nvSpPr>
        <p:spPr>
          <a:xfrm>
            <a:off x="4800600" y="914400"/>
            <a:ext cx="548640" cy="201168"/>
          </a:xfrm>
          <a:prstGeom prst="rect">
            <a:avLst/>
          </a:prstGeom>
          <a:solidFill>
            <a:srgbClr val="8B1A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0">
            <a:extLst>
              <a:ext uri="{FF2B5EF4-FFF2-40B4-BE49-F238E27FC236}">
                <a16:creationId xmlns:a16="http://schemas.microsoft.com/office/drawing/2014/main" id="{D985AF28-3D7F-7EB3-6451-1E056C1D14B1}"/>
              </a:ext>
            </a:extLst>
          </p:cNvPr>
          <p:cNvSpPr/>
          <p:nvPr/>
        </p:nvSpPr>
        <p:spPr>
          <a:xfrm>
            <a:off x="4800600" y="914400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10</a:t>
            </a:r>
            <a:endParaRPr lang="en-US" sz="700" dirty="0"/>
          </a:p>
        </p:txBody>
      </p:sp>
      <p:sp>
        <p:nvSpPr>
          <p:cNvPr id="14" name="Text 11">
            <a:extLst>
              <a:ext uri="{FF2B5EF4-FFF2-40B4-BE49-F238E27FC236}">
                <a16:creationId xmlns:a16="http://schemas.microsoft.com/office/drawing/2014/main" id="{613C023F-1E52-BC16-7D4D-288783F38952}"/>
              </a:ext>
            </a:extLst>
          </p:cNvPr>
          <p:cNvSpPr/>
          <p:nvPr/>
        </p:nvSpPr>
        <p:spPr>
          <a:xfrm>
            <a:off x="4663440" y="109728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00" dirty="0"/>
          </a:p>
        </p:txBody>
      </p:sp>
      <p:sp>
        <p:nvSpPr>
          <p:cNvPr id="15" name="Text 12">
            <a:extLst>
              <a:ext uri="{FF2B5EF4-FFF2-40B4-BE49-F238E27FC236}">
                <a16:creationId xmlns:a16="http://schemas.microsoft.com/office/drawing/2014/main" id="{8371D0E2-E664-0C34-7C17-326319444E8E}"/>
              </a:ext>
            </a:extLst>
          </p:cNvPr>
          <p:cNvSpPr/>
          <p:nvPr/>
        </p:nvSpPr>
        <p:spPr>
          <a:xfrm>
            <a:off x="4754880" y="224028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800" dirty="0">
                <a:solidFill>
                  <a:srgbClr val="8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 Correct Foreign Port of Unlading (FPOD)</a:t>
            </a:r>
            <a:endParaRPr lang="en-US" sz="800" dirty="0"/>
          </a:p>
        </p:txBody>
      </p:sp>
      <p:sp>
        <p:nvSpPr>
          <p:cNvPr id="26" name="Text 23">
            <a:extLst>
              <a:ext uri="{FF2B5EF4-FFF2-40B4-BE49-F238E27FC236}">
                <a16:creationId xmlns:a16="http://schemas.microsoft.com/office/drawing/2014/main" id="{ABBCDF67-84AD-53C4-BCC1-D505352D6714}"/>
              </a:ext>
            </a:extLst>
          </p:cNvPr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Kestrel Liner Agencies Ltd  •  USVI ISF/AMS SOP  •  Effective March 7, 2026</a:t>
            </a:r>
            <a:endParaRPr lang="en-US" sz="800" dirty="0"/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56E98B0D-2839-3E61-1FA8-7070C18974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6193" y="1466697"/>
            <a:ext cx="3210541" cy="499263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2B83C0F8-04CF-891E-43B0-84374684845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23560" y="1032617"/>
            <a:ext cx="2013841" cy="1274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91103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DF8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D97B2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92608"/>
            <a:ext cx="292608" cy="29260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41248" y="256032"/>
            <a:ext cx="6400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2C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NVOCC Bond Requirements</a:t>
            </a:r>
            <a:endParaRPr lang="en-US" sz="2200" dirty="0"/>
          </a:p>
        </p:txBody>
      </p:sp>
      <p:sp>
        <p:nvSpPr>
          <p:cNvPr id="5" name="Shape 2"/>
          <p:cNvSpPr/>
          <p:nvPr/>
        </p:nvSpPr>
        <p:spPr>
          <a:xfrm>
            <a:off x="457200" y="777240"/>
            <a:ext cx="822960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D97B2B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3"/>
          <p:cNvSpPr/>
          <p:nvPr/>
        </p:nvSpPr>
        <p:spPr>
          <a:xfrm>
            <a:off x="594360" y="82296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C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Who Must Create Bonds?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594360" y="107899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NVOCCs must issue an in-bond for all cargo entering a U.S. point of entry (USVI or PPB). Bonds allow cargo to legally move to its next destination. Must be filed in Descartes before arrival.</a:t>
            </a:r>
            <a:endParaRPr lang="en-US" sz="1000" dirty="0"/>
          </a:p>
        </p:txBody>
      </p:sp>
      <p:sp>
        <p:nvSpPr>
          <p:cNvPr id="8" name="Shape 5"/>
          <p:cNvSpPr/>
          <p:nvPr/>
        </p:nvSpPr>
        <p:spPr>
          <a:xfrm>
            <a:off x="457200" y="1645920"/>
            <a:ext cx="3931920" cy="137160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6"/>
          <p:cNvSpPr/>
          <p:nvPr/>
        </p:nvSpPr>
        <p:spPr>
          <a:xfrm>
            <a:off x="457200" y="1645920"/>
            <a:ext cx="54864" cy="1371600"/>
          </a:xfrm>
          <a:prstGeom prst="rect">
            <a:avLst/>
          </a:prstGeom>
          <a:solidFill>
            <a:srgbClr val="1B7A7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7"/>
          <p:cNvSpPr/>
          <p:nvPr/>
        </p:nvSpPr>
        <p:spPr>
          <a:xfrm>
            <a:off x="640080" y="1719072"/>
            <a:ext cx="3474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7A7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Cargo Entering via PPB First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640080" y="1993392"/>
            <a:ext cx="3474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in-bond at PPB for foreign-origin cargo. Arrival reported to CBP to confirm entry into U.S. zone. Cargo sails to USVI or other destinations under bond.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4754880" y="1645920"/>
            <a:ext cx="3931920" cy="137160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4754880" y="1645920"/>
            <a:ext cx="54864" cy="1371600"/>
          </a:xfrm>
          <a:prstGeom prst="rect">
            <a:avLst/>
          </a:prstGeom>
          <a:solidFill>
            <a:srgbClr val="C47B2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4937760" y="1719072"/>
            <a:ext cx="3474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47B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Cargo Entering via USVI First</a:t>
            </a:r>
            <a:endParaRPr lang="en-US" sz="1100" dirty="0"/>
          </a:p>
        </p:txBody>
      </p:sp>
      <p:sp>
        <p:nvSpPr>
          <p:cNvPr id="15" name="Text 12"/>
          <p:cNvSpPr/>
          <p:nvPr/>
        </p:nvSpPr>
        <p:spPr>
          <a:xfrm>
            <a:off x="4937760" y="1993392"/>
            <a:ext cx="3474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in-bond (IE or TE) at USVI as first U.S. port of call. This is the new requirement. Applies to all Caucedo-origin cargo routing through STT/STX.</a:t>
            </a:r>
            <a:endParaRPr lang="en-US" sz="1000" dirty="0"/>
          </a:p>
        </p:txBody>
      </p:sp>
      <p:sp>
        <p:nvSpPr>
          <p:cNvPr id="16" name="Shape 13"/>
          <p:cNvSpPr/>
          <p:nvPr/>
        </p:nvSpPr>
        <p:spPr>
          <a:xfrm>
            <a:off x="457200" y="3200400"/>
            <a:ext cx="822960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2D8B56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4"/>
          <p:cNvSpPr/>
          <p:nvPr/>
        </p:nvSpPr>
        <p:spPr>
          <a:xfrm>
            <a:off x="457200" y="3200400"/>
            <a:ext cx="54864" cy="548640"/>
          </a:xfrm>
          <a:prstGeom prst="rect">
            <a:avLst/>
          </a:prstGeom>
          <a:solidFill>
            <a:srgbClr val="2D8B5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5"/>
          <p:cNvSpPr/>
          <p:nvPr/>
        </p:nvSpPr>
        <p:spPr>
          <a:xfrm>
            <a:off x="640080" y="3218688"/>
            <a:ext cx="7772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D8B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Benefits of Compliance: </a:t>
            </a:r>
            <a:r>
              <a:rPr lang="en-US" sz="10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Advance CBP risk assessment  •  "1C" Customs release opportunity  •  Reduced in-port inspections  •  Faster processing times</a:t>
            </a:r>
            <a:endParaRPr lang="en-US" sz="1000" dirty="0"/>
          </a:p>
        </p:txBody>
      </p:sp>
      <p:sp>
        <p:nvSpPr>
          <p:cNvPr id="19" name="Text 16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Kestrel Liner Agencies Ltd  •  USVI ISF/AMS SOP  •  Effective March 7, 2026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DF8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8B1A1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92608"/>
            <a:ext cx="292608" cy="29260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41248" y="256032"/>
            <a:ext cx="6400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2C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Changed &amp; Why</a:t>
            </a:r>
            <a:endParaRPr lang="en-US" sz="2200" dirty="0"/>
          </a:p>
        </p:txBody>
      </p:sp>
      <p:sp>
        <p:nvSpPr>
          <p:cNvPr id="5" name="Shape 2"/>
          <p:cNvSpPr/>
          <p:nvPr/>
        </p:nvSpPr>
        <p:spPr>
          <a:xfrm>
            <a:off x="457200" y="822960"/>
            <a:ext cx="3931920" cy="24688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3"/>
          <p:cNvSpPr/>
          <p:nvPr/>
        </p:nvSpPr>
        <p:spPr>
          <a:xfrm>
            <a:off x="457200" y="822960"/>
            <a:ext cx="54864" cy="2468880"/>
          </a:xfrm>
          <a:prstGeom prst="rect">
            <a:avLst/>
          </a:prstGeom>
          <a:solidFill>
            <a:srgbClr val="8B1A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4"/>
          <p:cNvSpPr/>
          <p:nvPr/>
        </p:nvSpPr>
        <p:spPr>
          <a:xfrm>
            <a:off x="640080" y="89611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C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CBP Mandate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640080" y="1207008"/>
            <a:ext cx="356616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USVI is now a U.S. point of entry in ACE Import system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manifests must be submitted electronically via ACE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Applies to St. Thomas (STT), St. Croix (STX), St. John (STJ)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Carriers (MVOCC/NVOCC) responsible per Trade Act of 2002</a:t>
            </a:r>
            <a:endParaRPr lang="en-US" sz="1000" dirty="0"/>
          </a:p>
        </p:txBody>
      </p:sp>
      <p:sp>
        <p:nvSpPr>
          <p:cNvPr id="9" name="Shape 6"/>
          <p:cNvSpPr/>
          <p:nvPr/>
        </p:nvSpPr>
        <p:spPr>
          <a:xfrm>
            <a:off x="4754880" y="822960"/>
            <a:ext cx="3931920" cy="24688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4754880" y="822960"/>
            <a:ext cx="54864" cy="2468880"/>
          </a:xfrm>
          <a:prstGeom prst="rect">
            <a:avLst/>
          </a:prstGeom>
          <a:solidFill>
            <a:srgbClr val="1B7A7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4937760" y="89611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C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Impact on Kestrel Operations</a:t>
            </a:r>
            <a:endParaRPr lang="en-US" sz="1300" dirty="0"/>
          </a:p>
        </p:txBody>
      </p:sp>
      <p:sp>
        <p:nvSpPr>
          <p:cNvPr id="12" name="Text 9"/>
          <p:cNvSpPr/>
          <p:nvPr/>
        </p:nvSpPr>
        <p:spPr>
          <a:xfrm>
            <a:off x="4937760" y="1207008"/>
            <a:ext cx="356616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Caucedo gateway shipments now require ISF/AMS for USVI vessels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Previously filed only for vessels touching Palm Beach (PPB)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Now mandatory for all vessels via St. Thomas &amp; St. Croix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Affects ALL types: LCL and FCL — no exceptions</a:t>
            </a:r>
            <a:endParaRPr lang="en-US" sz="1000" dirty="0"/>
          </a:p>
        </p:txBody>
      </p:sp>
      <p:sp>
        <p:nvSpPr>
          <p:cNvPr id="13" name="Shape 10"/>
          <p:cNvSpPr/>
          <p:nvPr/>
        </p:nvSpPr>
        <p:spPr>
          <a:xfrm>
            <a:off x="457200" y="3474720"/>
            <a:ext cx="8229600" cy="502920"/>
          </a:xfrm>
          <a:prstGeom prst="rect">
            <a:avLst/>
          </a:prstGeom>
          <a:solidFill>
            <a:srgbClr val="F5EDE6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1"/>
          <p:cNvSpPr/>
          <p:nvPr/>
        </p:nvSpPr>
        <p:spPr>
          <a:xfrm>
            <a:off x="457200" y="3474720"/>
            <a:ext cx="54864" cy="502920"/>
          </a:xfrm>
          <a:prstGeom prst="rect">
            <a:avLst/>
          </a:prstGeom>
          <a:solidFill>
            <a:srgbClr val="C47B2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1792" y="3584448"/>
            <a:ext cx="256032" cy="256032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960120" y="3493008"/>
            <a:ext cx="7498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Change: </a:t>
            </a:r>
            <a:r>
              <a:rPr lang="en-US" sz="10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Once cargo enters ANY U.S. point of entry (PPB, STT, or STX), it must be under an in-bond. Non-automated submissions will no longer be accepted.</a:t>
            </a:r>
            <a:endParaRPr lang="en-US" sz="1000" dirty="0"/>
          </a:p>
        </p:txBody>
      </p:sp>
      <p:sp>
        <p:nvSpPr>
          <p:cNvPr id="17" name="Text 13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Kestrel Liner Agencies Ltd  •  USVI ISF/AMS SOP  •  Effective March 7, 2026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DF8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D97B2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92608"/>
            <a:ext cx="292608" cy="29260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41248" y="256032"/>
            <a:ext cx="6400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2C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In-Bond Types: IE vs TE</a:t>
            </a:r>
            <a:endParaRPr lang="en-US" sz="2200" dirty="0"/>
          </a:p>
        </p:txBody>
      </p:sp>
      <p:sp>
        <p:nvSpPr>
          <p:cNvPr id="5" name="Shape 2"/>
          <p:cNvSpPr/>
          <p:nvPr/>
        </p:nvSpPr>
        <p:spPr>
          <a:xfrm>
            <a:off x="457200" y="822960"/>
            <a:ext cx="393192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1B7A7D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3"/>
          <p:cNvSpPr/>
          <p:nvPr/>
        </p:nvSpPr>
        <p:spPr>
          <a:xfrm>
            <a:off x="594360" y="896112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B7A7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IE</a:t>
            </a:r>
            <a:endParaRPr lang="en-US" sz="2800" dirty="0"/>
          </a:p>
        </p:txBody>
      </p:sp>
      <p:sp>
        <p:nvSpPr>
          <p:cNvPr id="7" name="Text 4"/>
          <p:cNvSpPr/>
          <p:nvPr/>
        </p:nvSpPr>
        <p:spPr>
          <a:xfrm>
            <a:off x="1188720" y="96012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C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Immediate Export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594360" y="1417320"/>
            <a:ext cx="3566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Cargo enters U.S. port and is immediately exported to foreign destination without moving through U.S. territory.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594360" y="2011680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Scenarios: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594360" y="224028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HAL → PPB discharge → remains on board for Tropical foreign (IE at PPB)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CAU → USVI → discharge &amp; connect to foreign (IE at USVI)</a:t>
            </a:r>
            <a:endParaRPr lang="en-US" sz="900" dirty="0"/>
          </a:p>
        </p:txBody>
      </p:sp>
      <p:sp>
        <p:nvSpPr>
          <p:cNvPr id="11" name="Shape 8"/>
          <p:cNvSpPr/>
          <p:nvPr/>
        </p:nvSpPr>
        <p:spPr>
          <a:xfrm>
            <a:off x="4754880" y="822960"/>
            <a:ext cx="393192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C47B2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4892040" y="896112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C47B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</a:t>
            </a:r>
            <a:endParaRPr lang="en-US" sz="2800" dirty="0"/>
          </a:p>
        </p:txBody>
      </p:sp>
      <p:sp>
        <p:nvSpPr>
          <p:cNvPr id="13" name="Text 10"/>
          <p:cNvSpPr/>
          <p:nvPr/>
        </p:nvSpPr>
        <p:spPr>
          <a:xfrm>
            <a:off x="5486400" y="960120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C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Transportation &amp; Export</a:t>
            </a:r>
            <a:endParaRPr lang="en-US" sz="1300" dirty="0"/>
          </a:p>
        </p:txBody>
      </p:sp>
      <p:sp>
        <p:nvSpPr>
          <p:cNvPr id="14" name="Text 11"/>
          <p:cNvSpPr/>
          <p:nvPr/>
        </p:nvSpPr>
        <p:spPr>
          <a:xfrm>
            <a:off x="4892040" y="1417320"/>
            <a:ext cx="3566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Cargo enters U.S. port and must transit through U.S. territory before export to final foreign destination.</a:t>
            </a:r>
            <a:endParaRPr lang="en-US" sz="1000" dirty="0"/>
          </a:p>
        </p:txBody>
      </p:sp>
      <p:sp>
        <p:nvSpPr>
          <p:cNvPr id="15" name="Text 12"/>
          <p:cNvSpPr/>
          <p:nvPr/>
        </p:nvSpPr>
        <p:spPr>
          <a:xfrm>
            <a:off x="4892040" y="2011680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Scenarios:</a:t>
            </a:r>
            <a:endParaRPr lang="en-US" sz="1000" dirty="0"/>
          </a:p>
        </p:txBody>
      </p:sp>
      <p:sp>
        <p:nvSpPr>
          <p:cNvPr id="16" name="Text 13"/>
          <p:cNvSpPr/>
          <p:nvPr/>
        </p:nvSpPr>
        <p:spPr>
          <a:xfrm>
            <a:off x="4892040" y="224028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HAL → PPB → STT for connection to foreign (TE from PPB to STT)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CAU → USVI → PPB for NAS, GCM, PLS, BCB (TE from USVI)</a:t>
            </a:r>
            <a:endParaRPr lang="en-US" sz="900" dirty="0"/>
          </a:p>
        </p:txBody>
      </p:sp>
      <p:sp>
        <p:nvSpPr>
          <p:cNvPr id="17" name="Text 14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Kestrel Liner Agencies Ltd  •  USVI ISF/AMS SOP  •  Effective March 7, 2026</a:t>
            </a:r>
            <a:endParaRPr lang="en-US" sz="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DF8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6B1414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92608"/>
            <a:ext cx="292608" cy="29260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41248" y="256032"/>
            <a:ext cx="6400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2C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Quick Reference Card</a:t>
            </a:r>
            <a:endParaRPr lang="en-US" sz="2200" dirty="0"/>
          </a:p>
        </p:txBody>
      </p:sp>
      <p:sp>
        <p:nvSpPr>
          <p:cNvPr id="5" name="Shape 2"/>
          <p:cNvSpPr/>
          <p:nvPr/>
        </p:nvSpPr>
        <p:spPr>
          <a:xfrm>
            <a:off x="457200" y="777240"/>
            <a:ext cx="3931920" cy="7772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3"/>
          <p:cNvSpPr/>
          <p:nvPr/>
        </p:nvSpPr>
        <p:spPr>
          <a:xfrm>
            <a:off x="457200" y="777240"/>
            <a:ext cx="54864" cy="777240"/>
          </a:xfrm>
          <a:prstGeom prst="rect">
            <a:avLst/>
          </a:prstGeom>
          <a:solidFill>
            <a:srgbClr val="2D8B5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4"/>
          <p:cNvSpPr/>
          <p:nvPr/>
        </p:nvSpPr>
        <p:spPr>
          <a:xfrm>
            <a:off x="621792" y="850392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ISF required for USVI shipments?</a:t>
            </a:r>
            <a:endParaRPr lang="en-US" sz="1000" dirty="0"/>
          </a:p>
        </p:txBody>
      </p:sp>
      <p:sp>
        <p:nvSpPr>
          <p:cNvPr id="8" name="Text 5"/>
          <p:cNvSpPr/>
          <p:nvPr/>
        </p:nvSpPr>
        <p:spPr>
          <a:xfrm>
            <a:off x="621792" y="114300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D8B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YES — All shipments after March 7, 2026</a:t>
            </a:r>
            <a:endParaRPr lang="en-US" sz="1000" dirty="0"/>
          </a:p>
        </p:txBody>
      </p:sp>
      <p:sp>
        <p:nvSpPr>
          <p:cNvPr id="9" name="Shape 6"/>
          <p:cNvSpPr/>
          <p:nvPr/>
        </p:nvSpPr>
        <p:spPr>
          <a:xfrm>
            <a:off x="4663440" y="777240"/>
            <a:ext cx="3931920" cy="7772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4663440" y="777240"/>
            <a:ext cx="54864" cy="777240"/>
          </a:xfrm>
          <a:prstGeom prst="rect">
            <a:avLst/>
          </a:prstGeom>
          <a:solidFill>
            <a:srgbClr val="2D8B5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4828032" y="850392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AMS required?</a:t>
            </a:r>
            <a:endParaRPr lang="en-US" sz="1000" dirty="0"/>
          </a:p>
        </p:txBody>
      </p:sp>
      <p:sp>
        <p:nvSpPr>
          <p:cNvPr id="12" name="Text 9"/>
          <p:cNvSpPr/>
          <p:nvPr/>
        </p:nvSpPr>
        <p:spPr>
          <a:xfrm>
            <a:off x="4828032" y="114300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D8B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YES — Electronic ACE manifest mandatory</a:t>
            </a:r>
            <a:endParaRPr lang="en-US" sz="1000" dirty="0"/>
          </a:p>
        </p:txBody>
      </p:sp>
      <p:sp>
        <p:nvSpPr>
          <p:cNvPr id="13" name="Shape 10"/>
          <p:cNvSpPr/>
          <p:nvPr/>
        </p:nvSpPr>
        <p:spPr>
          <a:xfrm>
            <a:off x="457200" y="1691640"/>
            <a:ext cx="3931920" cy="7772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1"/>
          <p:cNvSpPr/>
          <p:nvPr/>
        </p:nvSpPr>
        <p:spPr>
          <a:xfrm>
            <a:off x="457200" y="1691640"/>
            <a:ext cx="54864" cy="777240"/>
          </a:xfrm>
          <a:prstGeom prst="rect">
            <a:avLst/>
          </a:prstGeom>
          <a:solidFill>
            <a:srgbClr val="7B5AA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2"/>
          <p:cNvSpPr/>
          <p:nvPr/>
        </p:nvSpPr>
        <p:spPr>
          <a:xfrm>
            <a:off x="621792" y="1764792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system do we file in?</a:t>
            </a:r>
            <a:endParaRPr lang="en-US" sz="1000" dirty="0"/>
          </a:p>
        </p:txBody>
      </p:sp>
      <p:sp>
        <p:nvSpPr>
          <p:cNvPr id="16" name="Text 13"/>
          <p:cNvSpPr/>
          <p:nvPr/>
        </p:nvSpPr>
        <p:spPr>
          <a:xfrm>
            <a:off x="621792" y="205740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7B5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Descartes — ISF, AMS, FROB, Regular B/L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4663440" y="1691640"/>
            <a:ext cx="3931920" cy="7772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5"/>
          <p:cNvSpPr/>
          <p:nvPr/>
        </p:nvSpPr>
        <p:spPr>
          <a:xfrm>
            <a:off x="4663440" y="1691640"/>
            <a:ext cx="54864" cy="777240"/>
          </a:xfrm>
          <a:prstGeom prst="rect">
            <a:avLst/>
          </a:prstGeom>
          <a:solidFill>
            <a:srgbClr val="C47B2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6"/>
          <p:cNvSpPr/>
          <p:nvPr/>
        </p:nvSpPr>
        <p:spPr>
          <a:xfrm>
            <a:off x="4828032" y="1764792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FROB vs Regular B/L?</a:t>
            </a:r>
            <a:endParaRPr lang="en-US" sz="1000" dirty="0"/>
          </a:p>
        </p:txBody>
      </p:sp>
      <p:sp>
        <p:nvSpPr>
          <p:cNvPr id="20" name="Text 17"/>
          <p:cNvSpPr/>
          <p:nvPr/>
        </p:nvSpPr>
        <p:spPr>
          <a:xfrm>
            <a:off x="4828032" y="205740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C47B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FROB = AGSJO, SXPHI, GDSTG, LCCAS, VCKTN. Others = Regular B/L</a:t>
            </a:r>
            <a:endParaRPr lang="en-US" sz="1000" dirty="0"/>
          </a:p>
        </p:txBody>
      </p:sp>
      <p:sp>
        <p:nvSpPr>
          <p:cNvPr id="21" name="Shape 18"/>
          <p:cNvSpPr/>
          <p:nvPr/>
        </p:nvSpPr>
        <p:spPr>
          <a:xfrm>
            <a:off x="457200" y="2606040"/>
            <a:ext cx="3931920" cy="7772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Shape 19"/>
          <p:cNvSpPr/>
          <p:nvPr/>
        </p:nvSpPr>
        <p:spPr>
          <a:xfrm>
            <a:off x="457200" y="2606040"/>
            <a:ext cx="54864" cy="777240"/>
          </a:xfrm>
          <a:prstGeom prst="rect">
            <a:avLst/>
          </a:prstGeom>
          <a:solidFill>
            <a:srgbClr val="8B1A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20"/>
          <p:cNvSpPr/>
          <p:nvPr/>
        </p:nvSpPr>
        <p:spPr>
          <a:xfrm>
            <a:off x="621792" y="2679192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does this take effect?</a:t>
            </a:r>
            <a:endParaRPr lang="en-US" sz="1000" dirty="0"/>
          </a:p>
        </p:txBody>
      </p:sp>
      <p:sp>
        <p:nvSpPr>
          <p:cNvPr id="24" name="Text 21"/>
          <p:cNvSpPr/>
          <p:nvPr/>
        </p:nvSpPr>
        <p:spPr>
          <a:xfrm>
            <a:off x="621792" y="297180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8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March 7, 2026 — No exceptions</a:t>
            </a:r>
            <a:endParaRPr lang="en-US" sz="1000" dirty="0"/>
          </a:p>
        </p:txBody>
      </p:sp>
      <p:sp>
        <p:nvSpPr>
          <p:cNvPr id="25" name="Shape 22"/>
          <p:cNvSpPr/>
          <p:nvPr/>
        </p:nvSpPr>
        <p:spPr>
          <a:xfrm>
            <a:off x="4663440" y="2606040"/>
            <a:ext cx="3931920" cy="7772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Shape 23"/>
          <p:cNvSpPr/>
          <p:nvPr/>
        </p:nvSpPr>
        <p:spPr>
          <a:xfrm>
            <a:off x="4663440" y="2606040"/>
            <a:ext cx="54864" cy="777240"/>
          </a:xfrm>
          <a:prstGeom prst="rect">
            <a:avLst/>
          </a:prstGeom>
          <a:solidFill>
            <a:srgbClr val="1B7A7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Text 24"/>
          <p:cNvSpPr/>
          <p:nvPr/>
        </p:nvSpPr>
        <p:spPr>
          <a:xfrm>
            <a:off x="4828032" y="2679192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Cut-off for filing ISF/AMS Entries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4828032" y="297180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000" b="1" dirty="0">
                <a:solidFill>
                  <a:srgbClr val="1B7A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 cut-off is Monday End of Day for the Wednesday Vessel.</a:t>
            </a:r>
          </a:p>
        </p:txBody>
      </p:sp>
      <p:sp>
        <p:nvSpPr>
          <p:cNvPr id="29" name="Shape 26"/>
          <p:cNvSpPr/>
          <p:nvPr/>
        </p:nvSpPr>
        <p:spPr>
          <a:xfrm>
            <a:off x="457200" y="3520440"/>
            <a:ext cx="3931920" cy="7772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0" name="Shape 27"/>
          <p:cNvSpPr/>
          <p:nvPr/>
        </p:nvSpPr>
        <p:spPr>
          <a:xfrm>
            <a:off x="457200" y="3520440"/>
            <a:ext cx="54864" cy="777240"/>
          </a:xfrm>
          <a:prstGeom prst="rect">
            <a:avLst/>
          </a:prstGeom>
          <a:solidFill>
            <a:srgbClr val="D97B2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1" name="Text 28"/>
          <p:cNvSpPr/>
          <p:nvPr/>
        </p:nvSpPr>
        <p:spPr>
          <a:xfrm>
            <a:off x="621792" y="3593592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in-bond types?</a:t>
            </a:r>
            <a:endParaRPr lang="en-US" sz="1000" dirty="0"/>
          </a:p>
        </p:txBody>
      </p:sp>
      <p:sp>
        <p:nvSpPr>
          <p:cNvPr id="32" name="Text 29"/>
          <p:cNvSpPr/>
          <p:nvPr/>
        </p:nvSpPr>
        <p:spPr>
          <a:xfrm>
            <a:off x="621792" y="388620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D97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IE = Immediate Export, TE = Transportation &amp; Export</a:t>
            </a:r>
            <a:endParaRPr lang="en-US" sz="1000" dirty="0"/>
          </a:p>
        </p:txBody>
      </p:sp>
      <p:sp>
        <p:nvSpPr>
          <p:cNvPr id="33" name="Shape 30"/>
          <p:cNvSpPr/>
          <p:nvPr/>
        </p:nvSpPr>
        <p:spPr>
          <a:xfrm>
            <a:off x="4663440" y="3520440"/>
            <a:ext cx="3931920" cy="7772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4" name="Shape 31"/>
          <p:cNvSpPr/>
          <p:nvPr/>
        </p:nvSpPr>
        <p:spPr>
          <a:xfrm>
            <a:off x="4663440" y="3520440"/>
            <a:ext cx="54864" cy="777240"/>
          </a:xfrm>
          <a:prstGeom prst="rect">
            <a:avLst/>
          </a:prstGeom>
          <a:solidFill>
            <a:srgbClr val="2C242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5" name="Text 32"/>
          <p:cNvSpPr/>
          <p:nvPr/>
        </p:nvSpPr>
        <p:spPr>
          <a:xfrm>
            <a:off x="4828032" y="3593592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is responsible?</a:t>
            </a:r>
            <a:endParaRPr lang="en-US" sz="1000" dirty="0"/>
          </a:p>
        </p:txBody>
      </p:sp>
      <p:sp>
        <p:nvSpPr>
          <p:cNvPr id="36" name="Text 33"/>
          <p:cNvSpPr/>
          <p:nvPr/>
        </p:nvSpPr>
        <p:spPr>
          <a:xfrm>
            <a:off x="4828032" y="388620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Carrier (MVOCC/NVOCC) per Trade Act of 2002</a:t>
            </a:r>
            <a:endParaRPr lang="en-US" sz="1000" dirty="0"/>
          </a:p>
        </p:txBody>
      </p:sp>
      <p:sp>
        <p:nvSpPr>
          <p:cNvPr id="37" name="Text 34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Kestrel Liner Agencies Ltd  •  USVI ISF/AMS SOP  •  Effective March 7, 2026</a:t>
            </a:r>
            <a:endParaRPr lang="en-US" sz="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DF8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6B1414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92608"/>
            <a:ext cx="292608" cy="29260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41248" y="256032"/>
            <a:ext cx="6400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2C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Contacts &amp; Resources</a:t>
            </a:r>
            <a:endParaRPr lang="en-US" sz="2200" dirty="0"/>
          </a:p>
        </p:txBody>
      </p:sp>
      <p:sp>
        <p:nvSpPr>
          <p:cNvPr id="5" name="Shape 2"/>
          <p:cNvSpPr/>
          <p:nvPr/>
        </p:nvSpPr>
        <p:spPr>
          <a:xfrm>
            <a:off x="457200" y="777240"/>
            <a:ext cx="3931920" cy="15544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3"/>
          <p:cNvSpPr/>
          <p:nvPr/>
        </p:nvSpPr>
        <p:spPr>
          <a:xfrm>
            <a:off x="457200" y="777240"/>
            <a:ext cx="54864" cy="1554480"/>
          </a:xfrm>
          <a:prstGeom prst="rect">
            <a:avLst/>
          </a:prstGeom>
          <a:solidFill>
            <a:srgbClr val="8B1A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4"/>
          <p:cNvSpPr/>
          <p:nvPr/>
        </p:nvSpPr>
        <p:spPr>
          <a:xfrm>
            <a:off x="640080" y="841248"/>
            <a:ext cx="3474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C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Kestrel — Caucedo Gateway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640080" y="1097280"/>
            <a:ext cx="34747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📧  caucedogateway@kestrel.com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📞  +1 786 220 1650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📍  9505 NW 108th Ave, Medley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  Miami, FL 33178</a:t>
            </a:r>
            <a:endParaRPr lang="en-US" sz="1000" dirty="0"/>
          </a:p>
        </p:txBody>
      </p:sp>
      <p:sp>
        <p:nvSpPr>
          <p:cNvPr id="9" name="Shape 6"/>
          <p:cNvSpPr/>
          <p:nvPr/>
        </p:nvSpPr>
        <p:spPr>
          <a:xfrm>
            <a:off x="4754880" y="777240"/>
            <a:ext cx="3931920" cy="15544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7"/>
          <p:cNvSpPr/>
          <p:nvPr/>
        </p:nvSpPr>
        <p:spPr>
          <a:xfrm>
            <a:off x="4892040" y="841248"/>
            <a:ext cx="3474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C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Kestrel Miami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4892040" y="1097280"/>
            <a:ext cx="34747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Manish Rohra (Operations)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📧  mrohra@kestrel.com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📞  786-220-1650 </a:t>
            </a:r>
            <a:r>
              <a:rPr lang="en-US" sz="1000" dirty="0" err="1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</a:t>
            </a:r>
            <a:r>
              <a:rPr lang="en-US" sz="10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1695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📱  786-770-4856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457200" y="2560320"/>
            <a:ext cx="3931920" cy="128016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Text 10"/>
          <p:cNvSpPr/>
          <p:nvPr/>
        </p:nvSpPr>
        <p:spPr>
          <a:xfrm>
            <a:off x="594360" y="2624328"/>
            <a:ext cx="3474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C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ACE Support Desk</a:t>
            </a:r>
            <a:endParaRPr lang="en-US" sz="1100" dirty="0"/>
          </a:p>
        </p:txBody>
      </p:sp>
      <p:sp>
        <p:nvSpPr>
          <p:cNvPr id="14" name="Text 11"/>
          <p:cNvSpPr/>
          <p:nvPr/>
        </p:nvSpPr>
        <p:spPr>
          <a:xfrm>
            <a:off x="594360" y="2880360"/>
            <a:ext cx="3474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📧  servicedesk@descartes.com</a:t>
            </a:r>
          </a:p>
        </p:txBody>
      </p:sp>
      <p:sp>
        <p:nvSpPr>
          <p:cNvPr id="15" name="Shape 12"/>
          <p:cNvSpPr/>
          <p:nvPr/>
        </p:nvSpPr>
        <p:spPr>
          <a:xfrm>
            <a:off x="4754880" y="2560320"/>
            <a:ext cx="3931920" cy="128016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Text 13"/>
          <p:cNvSpPr/>
          <p:nvPr/>
        </p:nvSpPr>
        <p:spPr>
          <a:xfrm>
            <a:off x="4892040" y="2624328"/>
            <a:ext cx="3474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C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Tropical Shipping</a:t>
            </a:r>
            <a:endParaRPr lang="en-US" sz="1100" dirty="0"/>
          </a:p>
        </p:txBody>
      </p:sp>
      <p:sp>
        <p:nvSpPr>
          <p:cNvPr id="17" name="Text 14"/>
          <p:cNvSpPr/>
          <p:nvPr/>
        </p:nvSpPr>
        <p:spPr>
          <a:xfrm>
            <a:off x="4892040" y="2880360"/>
            <a:ext cx="3474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Julissa Moreta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📧  Jmoreta@tropical.com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Heyddy Melissa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📧  hpichardopimentel@tropical.com</a:t>
            </a:r>
            <a:endParaRPr lang="en-US" sz="1000" dirty="0"/>
          </a:p>
        </p:txBody>
      </p:sp>
      <p:sp>
        <p:nvSpPr>
          <p:cNvPr id="19" name="Text 15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Kestrel Liner Agencies Ltd  •  USVI ISF/AMS SOP  •  Effective March 7, 2026</a:t>
            </a:r>
            <a:endParaRPr lang="en-US" sz="800" dirty="0"/>
          </a:p>
        </p:txBody>
      </p:sp>
      <p:pic>
        <p:nvPicPr>
          <p:cNvPr id="20" name="Picture 2" descr="Kestrel logo">
            <a:extLst>
              <a:ext uri="{FF2B5EF4-FFF2-40B4-BE49-F238E27FC236}">
                <a16:creationId xmlns:a16="http://schemas.microsoft.com/office/drawing/2014/main" id="{0D0A0B76-74ED-8929-E01C-DCC249FCD6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4463" y="4198916"/>
            <a:ext cx="922337" cy="798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DF8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8B1A1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92608"/>
            <a:ext cx="292608" cy="29260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41248" y="256032"/>
            <a:ext cx="6400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2C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Implementation Timeline</a:t>
            </a:r>
            <a:endParaRPr lang="en-US" sz="2200" dirty="0"/>
          </a:p>
        </p:txBody>
      </p:sp>
      <p:sp>
        <p:nvSpPr>
          <p:cNvPr id="5" name="Shape 2"/>
          <p:cNvSpPr/>
          <p:nvPr/>
        </p:nvSpPr>
        <p:spPr>
          <a:xfrm>
            <a:off x="1463040" y="914400"/>
            <a:ext cx="0" cy="3474720"/>
          </a:xfrm>
          <a:prstGeom prst="line">
            <a:avLst/>
          </a:prstGeom>
          <a:noFill/>
          <a:ln w="31750">
            <a:solidFill>
              <a:srgbClr val="E8E0D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3"/>
          <p:cNvSpPr/>
          <p:nvPr/>
        </p:nvSpPr>
        <p:spPr>
          <a:xfrm>
            <a:off x="1335024" y="960120"/>
            <a:ext cx="256032" cy="256032"/>
          </a:xfrm>
          <a:prstGeom prst="ellipse">
            <a:avLst/>
          </a:prstGeom>
          <a:solidFill>
            <a:srgbClr val="8C8078"/>
          </a:solidFill>
          <a:ln w="31750">
            <a:solidFill>
              <a:srgbClr val="8C807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4"/>
          <p:cNvSpPr/>
          <p:nvPr/>
        </p:nvSpPr>
        <p:spPr>
          <a:xfrm>
            <a:off x="1335024" y="941832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1828800" y="914400"/>
            <a:ext cx="12801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 8, 2022</a:t>
            </a:r>
            <a:endParaRPr lang="en-US" sz="900" dirty="0"/>
          </a:p>
        </p:txBody>
      </p:sp>
      <p:sp>
        <p:nvSpPr>
          <p:cNvPr id="9" name="Text 6"/>
          <p:cNvSpPr/>
          <p:nvPr/>
        </p:nvSpPr>
        <p:spPr>
          <a:xfrm>
            <a:off x="1828800" y="1078992"/>
            <a:ext cx="5486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C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USVI Trade Stakeholder Meeting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1828800" y="1280160"/>
            <a:ext cx="5486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CBP issued initial electronic manifest guidelines</a:t>
            </a:r>
            <a:endParaRPr lang="en-US" sz="1000" dirty="0"/>
          </a:p>
        </p:txBody>
      </p:sp>
      <p:sp>
        <p:nvSpPr>
          <p:cNvPr id="11" name="Shape 8"/>
          <p:cNvSpPr/>
          <p:nvPr/>
        </p:nvSpPr>
        <p:spPr>
          <a:xfrm>
            <a:off x="1335024" y="1673352"/>
            <a:ext cx="256032" cy="256032"/>
          </a:xfrm>
          <a:prstGeom prst="ellipse">
            <a:avLst/>
          </a:prstGeom>
          <a:solidFill>
            <a:srgbClr val="1B7A7D"/>
          </a:solidFill>
          <a:ln w="31750">
            <a:solidFill>
              <a:srgbClr val="1B7A7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1335024" y="1655064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900" dirty="0"/>
          </a:p>
        </p:txBody>
      </p:sp>
      <p:sp>
        <p:nvSpPr>
          <p:cNvPr id="13" name="Text 10"/>
          <p:cNvSpPr/>
          <p:nvPr/>
        </p:nvSpPr>
        <p:spPr>
          <a:xfrm>
            <a:off x="1828800" y="1627632"/>
            <a:ext cx="12801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B7A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 22, 2025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828800" y="1792224"/>
            <a:ext cx="5486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C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CBP Notice Issued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1828800" y="1993392"/>
            <a:ext cx="5486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Testing complete, ACE fully operational at all USVI ports</a:t>
            </a:r>
            <a:endParaRPr lang="en-US" sz="1000" dirty="0"/>
          </a:p>
        </p:txBody>
      </p:sp>
      <p:sp>
        <p:nvSpPr>
          <p:cNvPr id="16" name="Shape 13"/>
          <p:cNvSpPr/>
          <p:nvPr/>
        </p:nvSpPr>
        <p:spPr>
          <a:xfrm>
            <a:off x="1335024" y="2386584"/>
            <a:ext cx="256032" cy="256032"/>
          </a:xfrm>
          <a:prstGeom prst="ellipse">
            <a:avLst/>
          </a:prstGeom>
          <a:solidFill>
            <a:srgbClr val="1B7A7D"/>
          </a:solidFill>
          <a:ln w="31750">
            <a:solidFill>
              <a:srgbClr val="1B7A7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4"/>
          <p:cNvSpPr/>
          <p:nvPr/>
        </p:nvSpPr>
        <p:spPr>
          <a:xfrm>
            <a:off x="1335024" y="2368296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900" dirty="0"/>
          </a:p>
        </p:txBody>
      </p:sp>
      <p:sp>
        <p:nvSpPr>
          <p:cNvPr id="18" name="Text 15"/>
          <p:cNvSpPr/>
          <p:nvPr/>
        </p:nvSpPr>
        <p:spPr>
          <a:xfrm>
            <a:off x="1828800" y="2340864"/>
            <a:ext cx="12801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B7A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Jan 14, 2026</a:t>
            </a:r>
            <a:endParaRPr lang="en-US" sz="900" dirty="0"/>
          </a:p>
        </p:txBody>
      </p:sp>
      <p:sp>
        <p:nvSpPr>
          <p:cNvPr id="19" name="Text 16"/>
          <p:cNvSpPr/>
          <p:nvPr/>
        </p:nvSpPr>
        <p:spPr>
          <a:xfrm>
            <a:off x="1828800" y="2505456"/>
            <a:ext cx="5486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C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Tropical Notification</a:t>
            </a:r>
            <a:endParaRPr lang="en-US" sz="1300" dirty="0"/>
          </a:p>
        </p:txBody>
      </p:sp>
      <p:sp>
        <p:nvSpPr>
          <p:cNvPr id="20" name="Text 17"/>
          <p:cNvSpPr/>
          <p:nvPr/>
        </p:nvSpPr>
        <p:spPr>
          <a:xfrm>
            <a:off x="1828800" y="2706624"/>
            <a:ext cx="5486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Carrier forwards detailed guidance to Kestrel</a:t>
            </a:r>
            <a:endParaRPr lang="en-US" sz="1000" dirty="0"/>
          </a:p>
        </p:txBody>
      </p:sp>
      <p:sp>
        <p:nvSpPr>
          <p:cNvPr id="21" name="Shape 18"/>
          <p:cNvSpPr/>
          <p:nvPr/>
        </p:nvSpPr>
        <p:spPr>
          <a:xfrm>
            <a:off x="1335024" y="3099816"/>
            <a:ext cx="256032" cy="256032"/>
          </a:xfrm>
          <a:prstGeom prst="ellipse">
            <a:avLst/>
          </a:prstGeom>
          <a:solidFill>
            <a:srgbClr val="FFFFFF"/>
          </a:solidFill>
          <a:ln w="31750">
            <a:solidFill>
              <a:srgbClr val="C47B2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19"/>
          <p:cNvSpPr/>
          <p:nvPr/>
        </p:nvSpPr>
        <p:spPr>
          <a:xfrm>
            <a:off x="1828800" y="3054096"/>
            <a:ext cx="12801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C47B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Now → Mar 6</a:t>
            </a:r>
            <a:endParaRPr lang="en-US" sz="900" dirty="0"/>
          </a:p>
        </p:txBody>
      </p:sp>
      <p:sp>
        <p:nvSpPr>
          <p:cNvPr id="23" name="Text 20"/>
          <p:cNvSpPr/>
          <p:nvPr/>
        </p:nvSpPr>
        <p:spPr>
          <a:xfrm>
            <a:off x="1828800" y="3218688"/>
            <a:ext cx="5486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C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Transition Period</a:t>
            </a:r>
            <a:endParaRPr lang="en-US" sz="1300" dirty="0"/>
          </a:p>
        </p:txBody>
      </p:sp>
      <p:sp>
        <p:nvSpPr>
          <p:cNvPr id="24" name="Text 21"/>
          <p:cNvSpPr/>
          <p:nvPr/>
        </p:nvSpPr>
        <p:spPr>
          <a:xfrm>
            <a:off x="1828800" y="3419856"/>
            <a:ext cx="5486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upgrades, Descartes configuration, team training</a:t>
            </a:r>
            <a:endParaRPr lang="en-US" sz="1000" dirty="0"/>
          </a:p>
        </p:txBody>
      </p:sp>
      <p:sp>
        <p:nvSpPr>
          <p:cNvPr id="25" name="Shape 22"/>
          <p:cNvSpPr/>
          <p:nvPr/>
        </p:nvSpPr>
        <p:spPr>
          <a:xfrm>
            <a:off x="1335024" y="3813048"/>
            <a:ext cx="256032" cy="256032"/>
          </a:xfrm>
          <a:prstGeom prst="ellipse">
            <a:avLst/>
          </a:prstGeom>
          <a:solidFill>
            <a:srgbClr val="FFFFFF"/>
          </a:solidFill>
          <a:ln w="31750">
            <a:solidFill>
              <a:srgbClr val="8B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3"/>
          <p:cNvSpPr/>
          <p:nvPr/>
        </p:nvSpPr>
        <p:spPr>
          <a:xfrm>
            <a:off x="1828800" y="3767328"/>
            <a:ext cx="12801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8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 7, 2026</a:t>
            </a:r>
            <a:endParaRPr lang="en-US" sz="900" dirty="0"/>
          </a:p>
        </p:txBody>
      </p:sp>
      <p:sp>
        <p:nvSpPr>
          <p:cNvPr id="27" name="Text 24"/>
          <p:cNvSpPr/>
          <p:nvPr/>
        </p:nvSpPr>
        <p:spPr>
          <a:xfrm>
            <a:off x="1828800" y="3931920"/>
            <a:ext cx="5486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C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MANDATORY GO-LIVE</a:t>
            </a:r>
            <a:endParaRPr lang="en-US" sz="1300" dirty="0"/>
          </a:p>
        </p:txBody>
      </p:sp>
      <p:sp>
        <p:nvSpPr>
          <p:cNvPr id="28" name="Text 25"/>
          <p:cNvSpPr/>
          <p:nvPr/>
        </p:nvSpPr>
        <p:spPr>
          <a:xfrm>
            <a:off x="1828800" y="4133088"/>
            <a:ext cx="5486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electronic compliance — no exceptions</a:t>
            </a:r>
            <a:endParaRPr lang="en-US" sz="1000" dirty="0"/>
          </a:p>
        </p:txBody>
      </p:sp>
      <p:sp>
        <p:nvSpPr>
          <p:cNvPr id="29" name="Text 26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Kestrel Liner Agencies Ltd  •  USVI ISF/AMS SOP  •  Effective March 7, 2026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DF8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8B1A1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92608"/>
            <a:ext cx="292608" cy="29260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41248" y="256032"/>
            <a:ext cx="6400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2C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Before vs After</a:t>
            </a:r>
            <a:endParaRPr lang="en-US" sz="2200" dirty="0"/>
          </a:p>
        </p:txBody>
      </p:sp>
      <p:sp>
        <p:nvSpPr>
          <p:cNvPr id="5" name="Shape 2"/>
          <p:cNvSpPr/>
          <p:nvPr/>
        </p:nvSpPr>
        <p:spPr>
          <a:xfrm>
            <a:off x="457200" y="822960"/>
            <a:ext cx="3931920" cy="3291840"/>
          </a:xfrm>
          <a:prstGeom prst="rect">
            <a:avLst/>
          </a:prstGeom>
          <a:solidFill>
            <a:srgbClr val="FFFFFF"/>
          </a:solidFill>
          <a:ln w="12700">
            <a:solidFill>
              <a:srgbClr val="C43B3B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3"/>
          <p:cNvSpPr/>
          <p:nvPr/>
        </p:nvSpPr>
        <p:spPr>
          <a:xfrm>
            <a:off x="594360" y="896112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C43B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 BEFORE  (Pre March 7)</a:t>
            </a:r>
            <a:endParaRPr lang="en-US" sz="1000" dirty="0"/>
          </a:p>
        </p:txBody>
      </p:sp>
      <p:sp>
        <p:nvSpPr>
          <p:cNvPr id="7" name="Shape 4"/>
          <p:cNvSpPr/>
          <p:nvPr/>
        </p:nvSpPr>
        <p:spPr>
          <a:xfrm>
            <a:off x="841248" y="1371600"/>
            <a:ext cx="512064" cy="512064"/>
          </a:xfrm>
          <a:prstGeom prst="ellipse">
            <a:avLst/>
          </a:prstGeom>
          <a:solidFill>
            <a:srgbClr val="FFFFFF"/>
          </a:solidFill>
          <a:ln w="31750">
            <a:solidFill>
              <a:srgbClr val="8C807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841248" y="1371600"/>
            <a:ext cx="512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CAU</a:t>
            </a:r>
            <a:endParaRPr lang="en-US" sz="900" dirty="0"/>
          </a:p>
        </p:txBody>
      </p:sp>
      <p:sp>
        <p:nvSpPr>
          <p:cNvPr id="9" name="Text 6"/>
          <p:cNvSpPr/>
          <p:nvPr/>
        </p:nvSpPr>
        <p:spPr>
          <a:xfrm>
            <a:off x="731520" y="1901952"/>
            <a:ext cx="731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7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Caucedo</a:t>
            </a:r>
            <a:endParaRPr lang="en-US" sz="700" dirty="0"/>
          </a:p>
        </p:txBody>
      </p:sp>
      <p:sp>
        <p:nvSpPr>
          <p:cNvPr id="10" name="Shape 7"/>
          <p:cNvSpPr/>
          <p:nvPr/>
        </p:nvSpPr>
        <p:spPr>
          <a:xfrm>
            <a:off x="1417320" y="1609344"/>
            <a:ext cx="502920" cy="0"/>
          </a:xfrm>
          <a:prstGeom prst="line">
            <a:avLst/>
          </a:prstGeom>
          <a:noFill/>
          <a:ln w="25400">
            <a:solidFill>
              <a:srgbClr val="8C807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8800" y="1536192"/>
            <a:ext cx="146304" cy="146304"/>
          </a:xfrm>
          <a:prstGeom prst="rect">
            <a:avLst/>
          </a:prstGeom>
        </p:spPr>
      </p:pic>
      <p:sp>
        <p:nvSpPr>
          <p:cNvPr id="12" name="Shape 8"/>
          <p:cNvSpPr/>
          <p:nvPr/>
        </p:nvSpPr>
        <p:spPr>
          <a:xfrm>
            <a:off x="2029968" y="1371600"/>
            <a:ext cx="512064" cy="512064"/>
          </a:xfrm>
          <a:prstGeom prst="ellipse">
            <a:avLst/>
          </a:prstGeom>
          <a:solidFill>
            <a:srgbClr val="8C8078"/>
          </a:solidFill>
          <a:ln w="31750">
            <a:solidFill>
              <a:srgbClr val="8C807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9"/>
          <p:cNvSpPr/>
          <p:nvPr/>
        </p:nvSpPr>
        <p:spPr>
          <a:xfrm>
            <a:off x="2029968" y="1371600"/>
            <a:ext cx="512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PPB</a:t>
            </a:r>
            <a:endParaRPr lang="en-US" sz="900" dirty="0"/>
          </a:p>
        </p:txBody>
      </p:sp>
      <p:sp>
        <p:nvSpPr>
          <p:cNvPr id="14" name="Text 10"/>
          <p:cNvSpPr/>
          <p:nvPr/>
        </p:nvSpPr>
        <p:spPr>
          <a:xfrm>
            <a:off x="1920240" y="1901952"/>
            <a:ext cx="731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7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Palm Beach</a:t>
            </a:r>
            <a:endParaRPr lang="en-US" sz="700" dirty="0"/>
          </a:p>
        </p:txBody>
      </p:sp>
      <p:sp>
        <p:nvSpPr>
          <p:cNvPr id="15" name="Shape 11"/>
          <p:cNvSpPr/>
          <p:nvPr/>
        </p:nvSpPr>
        <p:spPr>
          <a:xfrm>
            <a:off x="2606040" y="1609344"/>
            <a:ext cx="502920" cy="0"/>
          </a:xfrm>
          <a:prstGeom prst="line">
            <a:avLst/>
          </a:prstGeom>
          <a:noFill/>
          <a:ln w="25400">
            <a:solidFill>
              <a:srgbClr val="8C807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17520" y="1536192"/>
            <a:ext cx="146304" cy="146304"/>
          </a:xfrm>
          <a:prstGeom prst="rect">
            <a:avLst/>
          </a:prstGeom>
        </p:spPr>
      </p:pic>
      <p:sp>
        <p:nvSpPr>
          <p:cNvPr id="17" name="Shape 12"/>
          <p:cNvSpPr/>
          <p:nvPr/>
        </p:nvSpPr>
        <p:spPr>
          <a:xfrm>
            <a:off x="3218688" y="1371600"/>
            <a:ext cx="512064" cy="512064"/>
          </a:xfrm>
          <a:prstGeom prst="ellipse">
            <a:avLst/>
          </a:prstGeom>
          <a:solidFill>
            <a:srgbClr val="FFFFFF"/>
          </a:solidFill>
          <a:ln w="31750">
            <a:solidFill>
              <a:srgbClr val="8C807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3"/>
          <p:cNvSpPr/>
          <p:nvPr/>
        </p:nvSpPr>
        <p:spPr>
          <a:xfrm>
            <a:off x="3218688" y="1371600"/>
            <a:ext cx="512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STT</a:t>
            </a:r>
            <a:endParaRPr lang="en-US" sz="900" dirty="0"/>
          </a:p>
        </p:txBody>
      </p:sp>
      <p:sp>
        <p:nvSpPr>
          <p:cNvPr id="19" name="Text 14"/>
          <p:cNvSpPr/>
          <p:nvPr/>
        </p:nvSpPr>
        <p:spPr>
          <a:xfrm>
            <a:off x="3108960" y="1901952"/>
            <a:ext cx="731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7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St. Thomas</a:t>
            </a:r>
            <a:endParaRPr lang="en-US" sz="700" dirty="0"/>
          </a:p>
        </p:txBody>
      </p:sp>
      <p:sp>
        <p:nvSpPr>
          <p:cNvPr id="20" name="Text 15"/>
          <p:cNvSpPr/>
          <p:nvPr/>
        </p:nvSpPr>
        <p:spPr>
          <a:xfrm>
            <a:off x="640080" y="2423160"/>
            <a:ext cx="35661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ISF/AMS filed only for vessels touching PPB. USVI was not an ACE entry point. Manual manifests accepted. No in-bond required at USVI.</a:t>
            </a:r>
            <a:endParaRPr lang="en-US" sz="1000" dirty="0"/>
          </a:p>
        </p:txBody>
      </p:sp>
      <p:sp>
        <p:nvSpPr>
          <p:cNvPr id="21" name="Shape 16"/>
          <p:cNvSpPr/>
          <p:nvPr/>
        </p:nvSpPr>
        <p:spPr>
          <a:xfrm>
            <a:off x="4754880" y="822960"/>
            <a:ext cx="3931920" cy="3291840"/>
          </a:xfrm>
          <a:prstGeom prst="rect">
            <a:avLst/>
          </a:prstGeom>
          <a:solidFill>
            <a:srgbClr val="FFFFFF"/>
          </a:solidFill>
          <a:ln w="12700">
            <a:solidFill>
              <a:srgbClr val="2D8B56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Text 17"/>
          <p:cNvSpPr/>
          <p:nvPr/>
        </p:nvSpPr>
        <p:spPr>
          <a:xfrm>
            <a:off x="4892040" y="896112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D8B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AFTER  (March 7+)</a:t>
            </a:r>
            <a:endParaRPr lang="en-US" sz="1000" dirty="0"/>
          </a:p>
        </p:txBody>
      </p:sp>
      <p:sp>
        <p:nvSpPr>
          <p:cNvPr id="23" name="Shape 18"/>
          <p:cNvSpPr/>
          <p:nvPr/>
        </p:nvSpPr>
        <p:spPr>
          <a:xfrm>
            <a:off x="5138928" y="1371600"/>
            <a:ext cx="512064" cy="512064"/>
          </a:xfrm>
          <a:prstGeom prst="ellipse">
            <a:avLst/>
          </a:prstGeom>
          <a:solidFill>
            <a:srgbClr val="FFFFFF"/>
          </a:solidFill>
          <a:ln w="31750">
            <a:solidFill>
              <a:srgbClr val="1B7A7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19"/>
          <p:cNvSpPr/>
          <p:nvPr/>
        </p:nvSpPr>
        <p:spPr>
          <a:xfrm>
            <a:off x="5138928" y="1371600"/>
            <a:ext cx="512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B7A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CAU</a:t>
            </a:r>
            <a:endParaRPr lang="en-US" sz="900" dirty="0"/>
          </a:p>
        </p:txBody>
      </p:sp>
      <p:sp>
        <p:nvSpPr>
          <p:cNvPr id="25" name="Text 20"/>
          <p:cNvSpPr/>
          <p:nvPr/>
        </p:nvSpPr>
        <p:spPr>
          <a:xfrm>
            <a:off x="5029200" y="1901952"/>
            <a:ext cx="731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7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Caucedo</a:t>
            </a:r>
            <a:endParaRPr lang="en-US" sz="700" dirty="0"/>
          </a:p>
        </p:txBody>
      </p:sp>
      <p:sp>
        <p:nvSpPr>
          <p:cNvPr id="26" name="Shape 21"/>
          <p:cNvSpPr/>
          <p:nvPr/>
        </p:nvSpPr>
        <p:spPr>
          <a:xfrm>
            <a:off x="5715000" y="1609344"/>
            <a:ext cx="502920" cy="0"/>
          </a:xfrm>
          <a:prstGeom prst="line">
            <a:avLst/>
          </a:prstGeom>
          <a:noFill/>
          <a:ln w="25400">
            <a:solidFill>
              <a:srgbClr val="1B7A7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7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26480" y="1536192"/>
            <a:ext cx="146304" cy="146304"/>
          </a:xfrm>
          <a:prstGeom prst="rect">
            <a:avLst/>
          </a:prstGeom>
        </p:spPr>
      </p:pic>
      <p:sp>
        <p:nvSpPr>
          <p:cNvPr id="28" name="Text 22"/>
          <p:cNvSpPr/>
          <p:nvPr/>
        </p:nvSpPr>
        <p:spPr>
          <a:xfrm>
            <a:off x="5715000" y="1408176"/>
            <a:ext cx="548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1B7A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</a:t>
            </a:r>
            <a:endParaRPr lang="en-US" sz="700" dirty="0"/>
          </a:p>
        </p:txBody>
      </p:sp>
      <p:sp>
        <p:nvSpPr>
          <p:cNvPr id="29" name="Shape 23"/>
          <p:cNvSpPr/>
          <p:nvPr/>
        </p:nvSpPr>
        <p:spPr>
          <a:xfrm>
            <a:off x="6327648" y="1371600"/>
            <a:ext cx="512064" cy="512064"/>
          </a:xfrm>
          <a:prstGeom prst="ellipse">
            <a:avLst/>
          </a:prstGeom>
          <a:solidFill>
            <a:srgbClr val="8B1A1A"/>
          </a:solidFill>
          <a:ln w="31750">
            <a:solidFill>
              <a:srgbClr val="8B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4"/>
          <p:cNvSpPr/>
          <p:nvPr/>
        </p:nvSpPr>
        <p:spPr>
          <a:xfrm>
            <a:off x="6327648" y="1371600"/>
            <a:ext cx="512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STT</a:t>
            </a:r>
            <a:endParaRPr lang="en-US" sz="900" dirty="0"/>
          </a:p>
        </p:txBody>
      </p:sp>
      <p:sp>
        <p:nvSpPr>
          <p:cNvPr id="31" name="Text 25"/>
          <p:cNvSpPr/>
          <p:nvPr/>
        </p:nvSpPr>
        <p:spPr>
          <a:xfrm>
            <a:off x="6217920" y="1901952"/>
            <a:ext cx="731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7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St. Thomas</a:t>
            </a:r>
            <a:endParaRPr lang="en-US" sz="700" dirty="0"/>
          </a:p>
        </p:txBody>
      </p:sp>
      <p:sp>
        <p:nvSpPr>
          <p:cNvPr id="32" name="Shape 26"/>
          <p:cNvSpPr/>
          <p:nvPr/>
        </p:nvSpPr>
        <p:spPr>
          <a:xfrm>
            <a:off x="6903720" y="1609344"/>
            <a:ext cx="502920" cy="0"/>
          </a:xfrm>
          <a:prstGeom prst="line">
            <a:avLst/>
          </a:prstGeom>
          <a:noFill/>
          <a:ln w="25400">
            <a:solidFill>
              <a:srgbClr val="C47B2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3" name="Image 4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15200" y="1536192"/>
            <a:ext cx="146304" cy="146304"/>
          </a:xfrm>
          <a:prstGeom prst="rect">
            <a:avLst/>
          </a:prstGeom>
        </p:spPr>
      </p:pic>
      <p:sp>
        <p:nvSpPr>
          <p:cNvPr id="34" name="Text 27"/>
          <p:cNvSpPr/>
          <p:nvPr/>
        </p:nvSpPr>
        <p:spPr>
          <a:xfrm>
            <a:off x="6903720" y="1408176"/>
            <a:ext cx="548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C47B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BOND</a:t>
            </a:r>
            <a:endParaRPr lang="en-US" sz="700" dirty="0"/>
          </a:p>
        </p:txBody>
      </p:sp>
      <p:sp>
        <p:nvSpPr>
          <p:cNvPr id="35" name="Shape 28"/>
          <p:cNvSpPr/>
          <p:nvPr/>
        </p:nvSpPr>
        <p:spPr>
          <a:xfrm>
            <a:off x="7516368" y="1371600"/>
            <a:ext cx="512064" cy="512064"/>
          </a:xfrm>
          <a:prstGeom prst="ellipse">
            <a:avLst/>
          </a:prstGeom>
          <a:solidFill>
            <a:srgbClr val="FFFFFF"/>
          </a:solidFill>
          <a:ln w="31750">
            <a:solidFill>
              <a:srgbClr val="1B7A7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29"/>
          <p:cNvSpPr/>
          <p:nvPr/>
        </p:nvSpPr>
        <p:spPr>
          <a:xfrm>
            <a:off x="7516368" y="1371600"/>
            <a:ext cx="512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B7A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FPOD</a:t>
            </a:r>
            <a:endParaRPr lang="en-US" sz="900" dirty="0"/>
          </a:p>
        </p:txBody>
      </p:sp>
      <p:sp>
        <p:nvSpPr>
          <p:cNvPr id="37" name="Text 30"/>
          <p:cNvSpPr/>
          <p:nvPr/>
        </p:nvSpPr>
        <p:spPr>
          <a:xfrm>
            <a:off x="7406640" y="1901952"/>
            <a:ext cx="731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7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Final Port</a:t>
            </a:r>
            <a:endParaRPr lang="en-US" sz="700" dirty="0"/>
          </a:p>
        </p:txBody>
      </p:sp>
      <p:sp>
        <p:nvSpPr>
          <p:cNvPr id="38" name="Text 31"/>
          <p:cNvSpPr/>
          <p:nvPr/>
        </p:nvSpPr>
        <p:spPr>
          <a:xfrm>
            <a:off x="4892040" y="2423160"/>
            <a:ext cx="35661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ISF/AMS required for all vessels entering USVI. Electronic ACE mandatory. In-bonds required for all onward movement. USVI = U.S. port of entry.</a:t>
            </a:r>
            <a:endParaRPr lang="en-US" sz="1000" dirty="0"/>
          </a:p>
        </p:txBody>
      </p:sp>
      <p:sp>
        <p:nvSpPr>
          <p:cNvPr id="39" name="Text 32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Kestrel Liner Agencies Ltd  •  USVI ISF/AMS SOP  •  Effective March 7, 2026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DF8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47B2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92608"/>
            <a:ext cx="292608" cy="29260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41248" y="256032"/>
            <a:ext cx="6400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2C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Entry Type Decision Tree</a:t>
            </a:r>
            <a:endParaRPr lang="en-US" sz="2200" dirty="0"/>
          </a:p>
        </p:txBody>
      </p:sp>
      <p:sp>
        <p:nvSpPr>
          <p:cNvPr id="5" name="Shape 2"/>
          <p:cNvSpPr/>
          <p:nvPr/>
        </p:nvSpPr>
        <p:spPr>
          <a:xfrm>
            <a:off x="2286000" y="777240"/>
            <a:ext cx="4572000" cy="411480"/>
          </a:xfrm>
          <a:prstGeom prst="rect">
            <a:avLst/>
          </a:prstGeom>
          <a:solidFill>
            <a:srgbClr val="1C2636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3"/>
          <p:cNvSpPr/>
          <p:nvPr/>
        </p:nvSpPr>
        <p:spPr>
          <a:xfrm>
            <a:off x="2286000" y="77724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Container arrives at USVI via Caucedo Gateway</a:t>
            </a:r>
            <a:endParaRPr lang="en-US" sz="1100" dirty="0"/>
          </a:p>
        </p:txBody>
      </p:sp>
      <p:sp>
        <p:nvSpPr>
          <p:cNvPr id="7" name="Shape 4"/>
          <p:cNvSpPr/>
          <p:nvPr/>
        </p:nvSpPr>
        <p:spPr>
          <a:xfrm>
            <a:off x="4572000" y="1188720"/>
            <a:ext cx="0" cy="228600"/>
          </a:xfrm>
          <a:prstGeom prst="line">
            <a:avLst/>
          </a:prstGeom>
          <a:noFill/>
          <a:ln w="25400">
            <a:solidFill>
              <a:srgbClr val="1C26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5"/>
          <p:cNvSpPr/>
          <p:nvPr/>
        </p:nvSpPr>
        <p:spPr>
          <a:xfrm>
            <a:off x="2286000" y="1417320"/>
            <a:ext cx="4572000" cy="411480"/>
          </a:xfrm>
          <a:prstGeom prst="rect">
            <a:avLst/>
          </a:prstGeom>
          <a:solidFill>
            <a:srgbClr val="F5EDE6"/>
          </a:solidFill>
          <a:ln w="12700">
            <a:solidFill>
              <a:srgbClr val="8B1A1A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2286000" y="141732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the vessel touching a U.S. Port? (STT, STX, PPB)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2743200" y="187452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8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YES → FILE ISF/AMS IN DESCARTES</a:t>
            </a:r>
            <a:endParaRPr lang="en-US" sz="900" dirty="0"/>
          </a:p>
        </p:txBody>
      </p:sp>
      <p:sp>
        <p:nvSpPr>
          <p:cNvPr id="11" name="Shape 8"/>
          <p:cNvSpPr/>
          <p:nvPr/>
        </p:nvSpPr>
        <p:spPr>
          <a:xfrm>
            <a:off x="4572000" y="2103120"/>
            <a:ext cx="0" cy="182880"/>
          </a:xfrm>
          <a:prstGeom prst="line">
            <a:avLst/>
          </a:prstGeom>
          <a:noFill/>
          <a:ln w="25400">
            <a:solidFill>
              <a:srgbClr val="C47B2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2286000" y="2286000"/>
            <a:ext cx="4572000" cy="411480"/>
          </a:xfrm>
          <a:prstGeom prst="rect">
            <a:avLst/>
          </a:prstGeom>
          <a:solidFill>
            <a:srgbClr val="F5EDE6"/>
          </a:solidFill>
          <a:ln w="12700">
            <a:solidFill>
              <a:srgbClr val="C47B2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Text 10"/>
          <p:cNvSpPr/>
          <p:nvPr/>
        </p:nvSpPr>
        <p:spPr>
          <a:xfrm>
            <a:off x="2286000" y="228600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Final Port of Destination (FPOD)?</a:t>
            </a:r>
            <a:endParaRPr lang="en-US" sz="1100" dirty="0"/>
          </a:p>
        </p:txBody>
      </p:sp>
      <p:sp>
        <p:nvSpPr>
          <p:cNvPr id="14" name="Shape 11"/>
          <p:cNvSpPr/>
          <p:nvPr/>
        </p:nvSpPr>
        <p:spPr>
          <a:xfrm>
            <a:off x="3200400" y="2697480"/>
            <a:ext cx="0" cy="320040"/>
          </a:xfrm>
          <a:prstGeom prst="line">
            <a:avLst/>
          </a:prstGeom>
          <a:noFill/>
          <a:ln w="25400">
            <a:solidFill>
              <a:srgbClr val="1B7A7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2"/>
          <p:cNvSpPr/>
          <p:nvPr/>
        </p:nvSpPr>
        <p:spPr>
          <a:xfrm>
            <a:off x="1645920" y="297180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1B7A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AGSJO, SXPHI, GDSTG,</a:t>
            </a:r>
            <a:endParaRPr lang="en-US" sz="800" dirty="0"/>
          </a:p>
          <a:p>
            <a:pPr marL="0" indent="0" algn="ctr">
              <a:buNone/>
            </a:pPr>
            <a:r>
              <a:rPr lang="en-US" sz="800" b="1" dirty="0">
                <a:solidFill>
                  <a:srgbClr val="1B7A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LCCAS/LCVIF, VCKTN/VCCRP</a:t>
            </a:r>
            <a:endParaRPr lang="en-US" sz="800" dirty="0"/>
          </a:p>
        </p:txBody>
      </p:sp>
      <p:sp>
        <p:nvSpPr>
          <p:cNvPr id="16" name="Shape 13"/>
          <p:cNvSpPr/>
          <p:nvPr/>
        </p:nvSpPr>
        <p:spPr>
          <a:xfrm>
            <a:off x="1645920" y="3310128"/>
            <a:ext cx="310896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1B7A7D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Text 14"/>
          <p:cNvSpPr/>
          <p:nvPr/>
        </p:nvSpPr>
        <p:spPr>
          <a:xfrm>
            <a:off x="1645920" y="3310128"/>
            <a:ext cx="31089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B7A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🚢  FROB ENTRY
</a:t>
            </a:r>
            <a:endParaRPr lang="en-US" sz="14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Freight Remaining on Board</a:t>
            </a:r>
            <a:endParaRPr lang="en-US" sz="1400" dirty="0"/>
          </a:p>
        </p:txBody>
      </p:sp>
      <p:sp>
        <p:nvSpPr>
          <p:cNvPr id="18" name="Text 15"/>
          <p:cNvSpPr/>
          <p:nvPr/>
        </p:nvSpPr>
        <p:spPr>
          <a:xfrm>
            <a:off x="1645920" y="3950208"/>
            <a:ext cx="31089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Cargo transits USVI without discharge</a:t>
            </a:r>
            <a:endParaRPr lang="en-US" sz="800" dirty="0"/>
          </a:p>
        </p:txBody>
      </p:sp>
      <p:sp>
        <p:nvSpPr>
          <p:cNvPr id="19" name="Shape 16"/>
          <p:cNvSpPr/>
          <p:nvPr/>
        </p:nvSpPr>
        <p:spPr>
          <a:xfrm>
            <a:off x="5943600" y="2697480"/>
            <a:ext cx="0" cy="320040"/>
          </a:xfrm>
          <a:prstGeom prst="line">
            <a:avLst/>
          </a:prstGeom>
          <a:noFill/>
          <a:ln w="25400">
            <a:solidFill>
              <a:srgbClr val="8B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7"/>
          <p:cNvSpPr/>
          <p:nvPr/>
        </p:nvSpPr>
        <p:spPr>
          <a:xfrm>
            <a:off x="4389120" y="297180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8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Other FPODs</a:t>
            </a:r>
            <a:endParaRPr lang="en-US" sz="800" dirty="0"/>
          </a:p>
          <a:p>
            <a:pPr marL="0" indent="0" algn="ctr">
              <a:buNone/>
            </a:pPr>
            <a:r>
              <a:rPr lang="en-US" sz="800" b="1" dirty="0">
                <a:solidFill>
                  <a:srgbClr val="8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BSNAS, KYGCM, TCPLS, USPAB, etc.</a:t>
            </a:r>
            <a:endParaRPr lang="en-US" sz="800" dirty="0"/>
          </a:p>
        </p:txBody>
      </p:sp>
      <p:sp>
        <p:nvSpPr>
          <p:cNvPr id="21" name="Shape 18"/>
          <p:cNvSpPr/>
          <p:nvPr/>
        </p:nvSpPr>
        <p:spPr>
          <a:xfrm>
            <a:off x="4389120" y="3310128"/>
            <a:ext cx="310896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8B1A1A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Text 19"/>
          <p:cNvSpPr/>
          <p:nvPr/>
        </p:nvSpPr>
        <p:spPr>
          <a:xfrm>
            <a:off x="4389120" y="3310128"/>
            <a:ext cx="31089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8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📋  REGULAR B/L ENTRY
</a:t>
            </a:r>
            <a:endParaRPr lang="en-US" sz="14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 Bill of Lading</a:t>
            </a:r>
            <a:endParaRPr lang="en-US" sz="1400" dirty="0"/>
          </a:p>
        </p:txBody>
      </p:sp>
      <p:sp>
        <p:nvSpPr>
          <p:cNvPr id="23" name="Text 20"/>
          <p:cNvSpPr/>
          <p:nvPr/>
        </p:nvSpPr>
        <p:spPr>
          <a:xfrm>
            <a:off x="4389120" y="3950208"/>
            <a:ext cx="31089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Requires in-bond (IE or TE) for onward movement</a:t>
            </a:r>
            <a:endParaRPr lang="en-US" sz="800" dirty="0"/>
          </a:p>
        </p:txBody>
      </p:sp>
      <p:sp>
        <p:nvSpPr>
          <p:cNvPr id="24" name="Text 21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Kestrel Liner Agencies Ltd  •  USVI ISF/AMS SOP  •  Effective March 7, 2026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DF8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B7A7D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92608"/>
            <a:ext cx="292608" cy="29260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41248" y="256032"/>
            <a:ext cx="6400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2C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FROB Entry Destinations</a:t>
            </a:r>
            <a:endParaRPr lang="en-US" sz="2200" dirty="0"/>
          </a:p>
        </p:txBody>
      </p:sp>
      <p:sp>
        <p:nvSpPr>
          <p:cNvPr id="5" name="Text 2"/>
          <p:cNvSpPr/>
          <p:nvPr/>
        </p:nvSpPr>
        <p:spPr>
          <a:xfrm>
            <a:off x="457200" y="6858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Containers with FPOD to these destinations require FROB (Freight Remaining on Board) entries. Cargo transits USVI without discharge.</a:t>
            </a:r>
            <a:endParaRPr lang="en-US" sz="1000" dirty="0"/>
          </a:p>
        </p:txBody>
      </p:sp>
      <p:sp>
        <p:nvSpPr>
          <p:cNvPr id="6" name="Shape 3"/>
          <p:cNvSpPr/>
          <p:nvPr/>
        </p:nvSpPr>
        <p:spPr>
          <a:xfrm>
            <a:off x="457200" y="1051560"/>
            <a:ext cx="8229600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1B7A7D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4"/>
          <p:cNvSpPr/>
          <p:nvPr/>
        </p:nvSpPr>
        <p:spPr>
          <a:xfrm>
            <a:off x="566928" y="1097280"/>
            <a:ext cx="365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🇻🇨</a:t>
            </a:r>
            <a:endParaRPr lang="en-US" sz="2000" dirty="0"/>
          </a:p>
        </p:txBody>
      </p:sp>
      <p:sp>
        <p:nvSpPr>
          <p:cNvPr id="8" name="Text 5"/>
          <p:cNvSpPr/>
          <p:nvPr/>
        </p:nvSpPr>
        <p:spPr>
          <a:xfrm>
            <a:off x="960120" y="1088136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C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St. Vincent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960120" y="1280160"/>
            <a:ext cx="2286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Kingstown / Campden Park</a:t>
            </a:r>
            <a:endParaRPr lang="en-US" sz="900" dirty="0"/>
          </a:p>
        </p:txBody>
      </p:sp>
      <p:sp>
        <p:nvSpPr>
          <p:cNvPr id="10" name="Shape 7"/>
          <p:cNvSpPr/>
          <p:nvPr/>
        </p:nvSpPr>
        <p:spPr>
          <a:xfrm>
            <a:off x="6675120" y="1143000"/>
            <a:ext cx="1828800" cy="256032"/>
          </a:xfrm>
          <a:prstGeom prst="rect">
            <a:avLst/>
          </a:prstGeom>
          <a:solidFill>
            <a:srgbClr val="1B7A7D">
              <a:alpha val="1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6675120" y="1143000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B7A7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VCKTN / VCCRP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457200" y="1563624"/>
            <a:ext cx="8229600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1B7A7D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Text 10"/>
          <p:cNvSpPr/>
          <p:nvPr/>
        </p:nvSpPr>
        <p:spPr>
          <a:xfrm>
            <a:off x="566928" y="1609344"/>
            <a:ext cx="365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🇸🇽</a:t>
            </a:r>
            <a:endParaRPr lang="en-US" sz="2000" dirty="0"/>
          </a:p>
        </p:txBody>
      </p:sp>
      <p:sp>
        <p:nvSpPr>
          <p:cNvPr id="14" name="Text 11"/>
          <p:cNvSpPr/>
          <p:nvPr/>
        </p:nvSpPr>
        <p:spPr>
          <a:xfrm>
            <a:off x="960120" y="1600200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C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St. Maarten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960120" y="1792224"/>
            <a:ext cx="2286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Phillipsburg</a:t>
            </a:r>
            <a:endParaRPr lang="en-US" sz="900" dirty="0"/>
          </a:p>
        </p:txBody>
      </p:sp>
      <p:sp>
        <p:nvSpPr>
          <p:cNvPr id="16" name="Shape 13"/>
          <p:cNvSpPr/>
          <p:nvPr/>
        </p:nvSpPr>
        <p:spPr>
          <a:xfrm>
            <a:off x="6675120" y="1655064"/>
            <a:ext cx="1828800" cy="256032"/>
          </a:xfrm>
          <a:prstGeom prst="rect">
            <a:avLst/>
          </a:prstGeom>
          <a:solidFill>
            <a:srgbClr val="1B7A7D">
              <a:alpha val="1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4"/>
          <p:cNvSpPr/>
          <p:nvPr/>
        </p:nvSpPr>
        <p:spPr>
          <a:xfrm>
            <a:off x="6675120" y="1655064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B7A7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SXPHI</a:t>
            </a:r>
            <a:endParaRPr lang="en-US" sz="1000" dirty="0"/>
          </a:p>
        </p:txBody>
      </p:sp>
      <p:sp>
        <p:nvSpPr>
          <p:cNvPr id="18" name="Shape 15"/>
          <p:cNvSpPr/>
          <p:nvPr/>
        </p:nvSpPr>
        <p:spPr>
          <a:xfrm>
            <a:off x="457200" y="2075688"/>
            <a:ext cx="8229600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1B7A7D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Text 16"/>
          <p:cNvSpPr/>
          <p:nvPr/>
        </p:nvSpPr>
        <p:spPr>
          <a:xfrm>
            <a:off x="566928" y="2121408"/>
            <a:ext cx="365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🇬🇩</a:t>
            </a:r>
            <a:endParaRPr lang="en-US" sz="2000" dirty="0"/>
          </a:p>
        </p:txBody>
      </p:sp>
      <p:sp>
        <p:nvSpPr>
          <p:cNvPr id="20" name="Text 17"/>
          <p:cNvSpPr/>
          <p:nvPr/>
        </p:nvSpPr>
        <p:spPr>
          <a:xfrm>
            <a:off x="960120" y="2112264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C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Grenada</a:t>
            </a:r>
            <a:endParaRPr lang="en-US" sz="1200" dirty="0"/>
          </a:p>
        </p:txBody>
      </p:sp>
      <p:sp>
        <p:nvSpPr>
          <p:cNvPr id="21" name="Text 18"/>
          <p:cNvSpPr/>
          <p:nvPr/>
        </p:nvSpPr>
        <p:spPr>
          <a:xfrm>
            <a:off x="960120" y="2304288"/>
            <a:ext cx="2286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St. George</a:t>
            </a:r>
            <a:endParaRPr lang="en-US" sz="900" dirty="0"/>
          </a:p>
        </p:txBody>
      </p:sp>
      <p:sp>
        <p:nvSpPr>
          <p:cNvPr id="22" name="Shape 19"/>
          <p:cNvSpPr/>
          <p:nvPr/>
        </p:nvSpPr>
        <p:spPr>
          <a:xfrm>
            <a:off x="6675120" y="2167128"/>
            <a:ext cx="1828800" cy="256032"/>
          </a:xfrm>
          <a:prstGeom prst="rect">
            <a:avLst/>
          </a:prstGeom>
          <a:solidFill>
            <a:srgbClr val="1B7A7D">
              <a:alpha val="1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20"/>
          <p:cNvSpPr/>
          <p:nvPr/>
        </p:nvSpPr>
        <p:spPr>
          <a:xfrm>
            <a:off x="6675120" y="2167128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B7A7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GDSTG</a:t>
            </a:r>
            <a:endParaRPr lang="en-US" sz="1000" dirty="0"/>
          </a:p>
        </p:txBody>
      </p:sp>
      <p:sp>
        <p:nvSpPr>
          <p:cNvPr id="24" name="Shape 21"/>
          <p:cNvSpPr/>
          <p:nvPr/>
        </p:nvSpPr>
        <p:spPr>
          <a:xfrm>
            <a:off x="457200" y="2587752"/>
            <a:ext cx="8229600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1B7A7D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Text 22"/>
          <p:cNvSpPr/>
          <p:nvPr/>
        </p:nvSpPr>
        <p:spPr>
          <a:xfrm>
            <a:off x="566928" y="2633472"/>
            <a:ext cx="365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🇱🇨</a:t>
            </a:r>
            <a:endParaRPr lang="en-US" sz="2000" dirty="0"/>
          </a:p>
        </p:txBody>
      </p:sp>
      <p:sp>
        <p:nvSpPr>
          <p:cNvPr id="26" name="Text 23"/>
          <p:cNvSpPr/>
          <p:nvPr/>
        </p:nvSpPr>
        <p:spPr>
          <a:xfrm>
            <a:off x="960120" y="2624328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C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St. Lucia</a:t>
            </a:r>
            <a:endParaRPr lang="en-US" sz="1200" dirty="0"/>
          </a:p>
        </p:txBody>
      </p:sp>
      <p:sp>
        <p:nvSpPr>
          <p:cNvPr id="27" name="Text 24"/>
          <p:cNvSpPr/>
          <p:nvPr/>
        </p:nvSpPr>
        <p:spPr>
          <a:xfrm>
            <a:off x="960120" y="2816352"/>
            <a:ext cx="2286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Castries / Vieux Fort</a:t>
            </a:r>
            <a:endParaRPr lang="en-US" sz="900" dirty="0"/>
          </a:p>
        </p:txBody>
      </p:sp>
      <p:sp>
        <p:nvSpPr>
          <p:cNvPr id="28" name="Shape 25"/>
          <p:cNvSpPr/>
          <p:nvPr/>
        </p:nvSpPr>
        <p:spPr>
          <a:xfrm>
            <a:off x="6675120" y="2679192"/>
            <a:ext cx="1828800" cy="256032"/>
          </a:xfrm>
          <a:prstGeom prst="rect">
            <a:avLst/>
          </a:prstGeom>
          <a:solidFill>
            <a:srgbClr val="1B7A7D">
              <a:alpha val="1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9" name="Text 26"/>
          <p:cNvSpPr/>
          <p:nvPr/>
        </p:nvSpPr>
        <p:spPr>
          <a:xfrm>
            <a:off x="6675120" y="2679192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B7A7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LCCAS / LCVIF</a:t>
            </a:r>
            <a:endParaRPr lang="en-US" sz="1000" dirty="0"/>
          </a:p>
        </p:txBody>
      </p:sp>
      <p:sp>
        <p:nvSpPr>
          <p:cNvPr id="30" name="Shape 27"/>
          <p:cNvSpPr/>
          <p:nvPr/>
        </p:nvSpPr>
        <p:spPr>
          <a:xfrm>
            <a:off x="457200" y="3099816"/>
            <a:ext cx="8229600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1B7A7D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1" name="Text 28"/>
          <p:cNvSpPr/>
          <p:nvPr/>
        </p:nvSpPr>
        <p:spPr>
          <a:xfrm>
            <a:off x="566928" y="3145536"/>
            <a:ext cx="365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🇦🇬</a:t>
            </a:r>
            <a:endParaRPr lang="en-US" sz="2000" dirty="0"/>
          </a:p>
        </p:txBody>
      </p:sp>
      <p:sp>
        <p:nvSpPr>
          <p:cNvPr id="32" name="Text 29"/>
          <p:cNvSpPr/>
          <p:nvPr/>
        </p:nvSpPr>
        <p:spPr>
          <a:xfrm>
            <a:off x="960120" y="3136392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C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Antigua</a:t>
            </a:r>
            <a:endParaRPr lang="en-US" sz="1200" dirty="0"/>
          </a:p>
        </p:txBody>
      </p:sp>
      <p:sp>
        <p:nvSpPr>
          <p:cNvPr id="33" name="Text 30"/>
          <p:cNvSpPr/>
          <p:nvPr/>
        </p:nvSpPr>
        <p:spPr>
          <a:xfrm>
            <a:off x="960120" y="3328416"/>
            <a:ext cx="2286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St. John's</a:t>
            </a:r>
            <a:endParaRPr lang="en-US" sz="900" dirty="0"/>
          </a:p>
        </p:txBody>
      </p:sp>
      <p:sp>
        <p:nvSpPr>
          <p:cNvPr id="34" name="Shape 31"/>
          <p:cNvSpPr/>
          <p:nvPr/>
        </p:nvSpPr>
        <p:spPr>
          <a:xfrm>
            <a:off x="6675120" y="3191256"/>
            <a:ext cx="1828800" cy="256032"/>
          </a:xfrm>
          <a:prstGeom prst="rect">
            <a:avLst/>
          </a:prstGeom>
          <a:solidFill>
            <a:srgbClr val="1B7A7D">
              <a:alpha val="1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5" name="Text 32"/>
          <p:cNvSpPr/>
          <p:nvPr/>
        </p:nvSpPr>
        <p:spPr>
          <a:xfrm>
            <a:off x="6675120" y="3191256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B7A7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AGSJO</a:t>
            </a:r>
            <a:endParaRPr lang="en-US" sz="1000" dirty="0"/>
          </a:p>
        </p:txBody>
      </p:sp>
      <p:sp>
        <p:nvSpPr>
          <p:cNvPr id="36" name="Shape 33"/>
          <p:cNvSpPr/>
          <p:nvPr/>
        </p:nvSpPr>
        <p:spPr>
          <a:xfrm>
            <a:off x="457200" y="3657600"/>
            <a:ext cx="8229600" cy="365760"/>
          </a:xfrm>
          <a:prstGeom prst="rect">
            <a:avLst/>
          </a:prstGeom>
          <a:solidFill>
            <a:srgbClr val="F5EDE6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7" name="Shape 34"/>
          <p:cNvSpPr/>
          <p:nvPr/>
        </p:nvSpPr>
        <p:spPr>
          <a:xfrm>
            <a:off x="457200" y="3657600"/>
            <a:ext cx="54864" cy="365760"/>
          </a:xfrm>
          <a:prstGeom prst="rect">
            <a:avLst/>
          </a:prstGeom>
          <a:solidFill>
            <a:srgbClr val="C47B2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8" name="Text 35"/>
          <p:cNvSpPr/>
          <p:nvPr/>
        </p:nvSpPr>
        <p:spPr>
          <a:xfrm>
            <a:off x="640080" y="3675888"/>
            <a:ext cx="77724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Remember: </a:t>
            </a:r>
            <a:r>
              <a:rPr lang="en-US" sz="900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FROB = cargo stays on vessel through USVI. If discharged at USVI for connection, it becomes a Regular B/L with in-bond.</a:t>
            </a:r>
            <a:endParaRPr lang="en-US" sz="900" dirty="0"/>
          </a:p>
        </p:txBody>
      </p:sp>
      <p:sp>
        <p:nvSpPr>
          <p:cNvPr id="39" name="Text 36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Kestrel Liner Agencies Ltd  •  USVI ISF/AMS SOP  •  Effective March 7, 2026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DF8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8B1A1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92608"/>
            <a:ext cx="292608" cy="29260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41248" y="256032"/>
            <a:ext cx="6400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2C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Regular B/L Entry Destinations</a:t>
            </a:r>
            <a:endParaRPr lang="en-US" sz="2200" dirty="0"/>
          </a:p>
        </p:txBody>
      </p:sp>
      <p:sp>
        <p:nvSpPr>
          <p:cNvPr id="5" name="Text 2"/>
          <p:cNvSpPr/>
          <p:nvPr/>
        </p:nvSpPr>
        <p:spPr>
          <a:xfrm>
            <a:off x="457200" y="6858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destinations NOT listed as FROB require Regular B/L Entry with in-bond (IE or TE) for onward movement.</a:t>
            </a:r>
            <a:endParaRPr lang="en-US" sz="1000" dirty="0"/>
          </a:p>
        </p:txBody>
      </p:sp>
      <p:sp>
        <p:nvSpPr>
          <p:cNvPr id="6" name="Shape 3"/>
          <p:cNvSpPr/>
          <p:nvPr/>
        </p:nvSpPr>
        <p:spPr>
          <a:xfrm>
            <a:off x="457200" y="1051560"/>
            <a:ext cx="3931920" cy="347472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4"/>
          <p:cNvSpPr/>
          <p:nvPr/>
        </p:nvSpPr>
        <p:spPr>
          <a:xfrm>
            <a:off x="530352" y="1088136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000000"/>
                </a:solidFill>
              </a:rPr>
              <a:t>🇧🇸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822960" y="1088136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Nassau, Bahamas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3017520" y="1106424"/>
            <a:ext cx="1280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8B1A1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BSNAS</a:t>
            </a:r>
            <a:endParaRPr lang="en-US" sz="800" dirty="0"/>
          </a:p>
        </p:txBody>
      </p:sp>
      <p:sp>
        <p:nvSpPr>
          <p:cNvPr id="10" name="Shape 7"/>
          <p:cNvSpPr/>
          <p:nvPr/>
        </p:nvSpPr>
        <p:spPr>
          <a:xfrm>
            <a:off x="457200" y="1472184"/>
            <a:ext cx="3931920" cy="347472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530352" y="150876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000000"/>
                </a:solidFill>
              </a:rPr>
              <a:t>🇧🇸</a:t>
            </a:r>
            <a:endParaRPr lang="en-US" sz="1400" dirty="0"/>
          </a:p>
        </p:txBody>
      </p:sp>
      <p:sp>
        <p:nvSpPr>
          <p:cNvPr id="12" name="Text 9"/>
          <p:cNvSpPr/>
          <p:nvPr/>
        </p:nvSpPr>
        <p:spPr>
          <a:xfrm>
            <a:off x="822960" y="1508760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Freeport, Bahamas</a:t>
            </a:r>
            <a:endParaRPr lang="en-US" sz="1000" dirty="0"/>
          </a:p>
        </p:txBody>
      </p:sp>
      <p:sp>
        <p:nvSpPr>
          <p:cNvPr id="13" name="Text 10"/>
          <p:cNvSpPr/>
          <p:nvPr/>
        </p:nvSpPr>
        <p:spPr>
          <a:xfrm>
            <a:off x="3017520" y="1527048"/>
            <a:ext cx="1280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8B1A1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BSFPO</a:t>
            </a:r>
            <a:endParaRPr lang="en-US" sz="800" dirty="0"/>
          </a:p>
        </p:txBody>
      </p:sp>
      <p:sp>
        <p:nvSpPr>
          <p:cNvPr id="14" name="Shape 11"/>
          <p:cNvSpPr/>
          <p:nvPr/>
        </p:nvSpPr>
        <p:spPr>
          <a:xfrm>
            <a:off x="457200" y="1892808"/>
            <a:ext cx="3931920" cy="347472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Text 12"/>
          <p:cNvSpPr/>
          <p:nvPr/>
        </p:nvSpPr>
        <p:spPr>
          <a:xfrm>
            <a:off x="530352" y="1929384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000000"/>
                </a:solidFill>
              </a:rPr>
              <a:t>🇰🇾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822960" y="1929384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Grand Cayman</a:t>
            </a:r>
            <a:endParaRPr lang="en-US" sz="1000" dirty="0"/>
          </a:p>
        </p:txBody>
      </p:sp>
      <p:sp>
        <p:nvSpPr>
          <p:cNvPr id="17" name="Text 14"/>
          <p:cNvSpPr/>
          <p:nvPr/>
        </p:nvSpPr>
        <p:spPr>
          <a:xfrm>
            <a:off x="3017520" y="1947672"/>
            <a:ext cx="1280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8B1A1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KYGCM</a:t>
            </a:r>
            <a:endParaRPr lang="en-US" sz="800" dirty="0"/>
          </a:p>
        </p:txBody>
      </p:sp>
      <p:sp>
        <p:nvSpPr>
          <p:cNvPr id="18" name="Shape 15"/>
          <p:cNvSpPr/>
          <p:nvPr/>
        </p:nvSpPr>
        <p:spPr>
          <a:xfrm>
            <a:off x="457200" y="2313432"/>
            <a:ext cx="3931920" cy="347472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Text 16"/>
          <p:cNvSpPr/>
          <p:nvPr/>
        </p:nvSpPr>
        <p:spPr>
          <a:xfrm>
            <a:off x="530352" y="2350008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000000"/>
                </a:solidFill>
              </a:rPr>
              <a:t>🇹🇨</a:t>
            </a:r>
            <a:endParaRPr lang="en-US" sz="1400" dirty="0"/>
          </a:p>
        </p:txBody>
      </p:sp>
      <p:sp>
        <p:nvSpPr>
          <p:cNvPr id="20" name="Text 17"/>
          <p:cNvSpPr/>
          <p:nvPr/>
        </p:nvSpPr>
        <p:spPr>
          <a:xfrm>
            <a:off x="822960" y="2350008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Providenciales, T&amp;C</a:t>
            </a:r>
            <a:endParaRPr lang="en-US" sz="1000" dirty="0"/>
          </a:p>
        </p:txBody>
      </p:sp>
      <p:sp>
        <p:nvSpPr>
          <p:cNvPr id="21" name="Text 18"/>
          <p:cNvSpPr/>
          <p:nvPr/>
        </p:nvSpPr>
        <p:spPr>
          <a:xfrm>
            <a:off x="3017520" y="2368296"/>
            <a:ext cx="1280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8B1A1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TCPLS</a:t>
            </a:r>
            <a:endParaRPr lang="en-US" sz="800" dirty="0"/>
          </a:p>
        </p:txBody>
      </p:sp>
      <p:sp>
        <p:nvSpPr>
          <p:cNvPr id="22" name="Shape 19"/>
          <p:cNvSpPr/>
          <p:nvPr/>
        </p:nvSpPr>
        <p:spPr>
          <a:xfrm>
            <a:off x="457200" y="2734056"/>
            <a:ext cx="3931920" cy="347472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Text 20"/>
          <p:cNvSpPr/>
          <p:nvPr/>
        </p:nvSpPr>
        <p:spPr>
          <a:xfrm>
            <a:off x="530352" y="2770632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000000"/>
                </a:solidFill>
              </a:rPr>
              <a:t>🇹🇨</a:t>
            </a:r>
            <a:endParaRPr lang="en-US" sz="1400" dirty="0"/>
          </a:p>
        </p:txBody>
      </p:sp>
      <p:sp>
        <p:nvSpPr>
          <p:cNvPr id="24" name="Text 21"/>
          <p:cNvSpPr/>
          <p:nvPr/>
        </p:nvSpPr>
        <p:spPr>
          <a:xfrm>
            <a:off x="822960" y="2770632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Grand Turks, T&amp;C</a:t>
            </a:r>
            <a:endParaRPr lang="en-US" sz="1000" dirty="0"/>
          </a:p>
        </p:txBody>
      </p:sp>
      <p:sp>
        <p:nvSpPr>
          <p:cNvPr id="25" name="Text 22"/>
          <p:cNvSpPr/>
          <p:nvPr/>
        </p:nvSpPr>
        <p:spPr>
          <a:xfrm>
            <a:off x="3017520" y="2788920"/>
            <a:ext cx="1280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8B1A1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TCGDT</a:t>
            </a:r>
            <a:endParaRPr lang="en-US" sz="800" dirty="0"/>
          </a:p>
        </p:txBody>
      </p:sp>
      <p:sp>
        <p:nvSpPr>
          <p:cNvPr id="26" name="Shape 23"/>
          <p:cNvSpPr/>
          <p:nvPr/>
        </p:nvSpPr>
        <p:spPr>
          <a:xfrm>
            <a:off x="457200" y="3154680"/>
            <a:ext cx="3931920" cy="347472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7" name="Text 24"/>
          <p:cNvSpPr/>
          <p:nvPr/>
        </p:nvSpPr>
        <p:spPr>
          <a:xfrm>
            <a:off x="530352" y="3191256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000000"/>
                </a:solidFill>
              </a:rPr>
              <a:t>🇰🇳</a:t>
            </a:r>
            <a:endParaRPr lang="en-US" sz="1400" dirty="0"/>
          </a:p>
        </p:txBody>
      </p:sp>
      <p:sp>
        <p:nvSpPr>
          <p:cNvPr id="28" name="Text 25"/>
          <p:cNvSpPr/>
          <p:nvPr/>
        </p:nvSpPr>
        <p:spPr>
          <a:xfrm>
            <a:off x="822960" y="3191256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St. Kitts</a:t>
            </a:r>
            <a:endParaRPr lang="en-US" sz="1000" dirty="0"/>
          </a:p>
        </p:txBody>
      </p:sp>
      <p:sp>
        <p:nvSpPr>
          <p:cNvPr id="29" name="Text 26"/>
          <p:cNvSpPr/>
          <p:nvPr/>
        </p:nvSpPr>
        <p:spPr>
          <a:xfrm>
            <a:off x="3017520" y="3209544"/>
            <a:ext cx="1280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8B1A1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KNBAS</a:t>
            </a:r>
            <a:endParaRPr lang="en-US" sz="800" dirty="0"/>
          </a:p>
        </p:txBody>
      </p:sp>
      <p:sp>
        <p:nvSpPr>
          <p:cNvPr id="30" name="Shape 27"/>
          <p:cNvSpPr/>
          <p:nvPr/>
        </p:nvSpPr>
        <p:spPr>
          <a:xfrm>
            <a:off x="457200" y="3575304"/>
            <a:ext cx="3931920" cy="347472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1" name="Text 28"/>
          <p:cNvSpPr/>
          <p:nvPr/>
        </p:nvSpPr>
        <p:spPr>
          <a:xfrm>
            <a:off x="530352" y="361188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000000"/>
                </a:solidFill>
              </a:rPr>
              <a:t>🇰🇳</a:t>
            </a:r>
            <a:endParaRPr lang="en-US" sz="1400" dirty="0"/>
          </a:p>
        </p:txBody>
      </p:sp>
      <p:sp>
        <p:nvSpPr>
          <p:cNvPr id="32" name="Text 29"/>
          <p:cNvSpPr/>
          <p:nvPr/>
        </p:nvSpPr>
        <p:spPr>
          <a:xfrm>
            <a:off x="822960" y="3611880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Charlestown, Nevis</a:t>
            </a:r>
            <a:endParaRPr lang="en-US" sz="1000" dirty="0"/>
          </a:p>
        </p:txBody>
      </p:sp>
      <p:sp>
        <p:nvSpPr>
          <p:cNvPr id="33" name="Text 30"/>
          <p:cNvSpPr/>
          <p:nvPr/>
        </p:nvSpPr>
        <p:spPr>
          <a:xfrm>
            <a:off x="3017520" y="3630168"/>
            <a:ext cx="1280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8B1A1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KNNEV</a:t>
            </a:r>
            <a:endParaRPr lang="en-US" sz="800" dirty="0"/>
          </a:p>
        </p:txBody>
      </p:sp>
      <p:sp>
        <p:nvSpPr>
          <p:cNvPr id="34" name="Shape 31"/>
          <p:cNvSpPr/>
          <p:nvPr/>
        </p:nvSpPr>
        <p:spPr>
          <a:xfrm>
            <a:off x="4663440" y="1051560"/>
            <a:ext cx="3931920" cy="347472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5" name="Text 32"/>
          <p:cNvSpPr/>
          <p:nvPr/>
        </p:nvSpPr>
        <p:spPr>
          <a:xfrm>
            <a:off x="4736592" y="1088136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000000"/>
                </a:solidFill>
              </a:rPr>
              <a:t>🇩🇲</a:t>
            </a:r>
            <a:endParaRPr lang="en-US" sz="1400" dirty="0"/>
          </a:p>
        </p:txBody>
      </p:sp>
      <p:sp>
        <p:nvSpPr>
          <p:cNvPr id="36" name="Text 33"/>
          <p:cNvSpPr/>
          <p:nvPr/>
        </p:nvSpPr>
        <p:spPr>
          <a:xfrm>
            <a:off x="5029200" y="1088136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Dominica (Roseau)</a:t>
            </a:r>
            <a:endParaRPr lang="en-US" sz="1000" dirty="0"/>
          </a:p>
        </p:txBody>
      </p:sp>
      <p:sp>
        <p:nvSpPr>
          <p:cNvPr id="37" name="Text 34"/>
          <p:cNvSpPr/>
          <p:nvPr/>
        </p:nvSpPr>
        <p:spPr>
          <a:xfrm>
            <a:off x="7223760" y="1106424"/>
            <a:ext cx="1280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8B1A1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DMRSU</a:t>
            </a:r>
            <a:endParaRPr lang="en-US" sz="800" dirty="0"/>
          </a:p>
        </p:txBody>
      </p:sp>
      <p:sp>
        <p:nvSpPr>
          <p:cNvPr id="38" name="Shape 35"/>
          <p:cNvSpPr/>
          <p:nvPr/>
        </p:nvSpPr>
        <p:spPr>
          <a:xfrm>
            <a:off x="4663440" y="1472184"/>
            <a:ext cx="3931920" cy="347472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9" name="Text 36"/>
          <p:cNvSpPr/>
          <p:nvPr/>
        </p:nvSpPr>
        <p:spPr>
          <a:xfrm>
            <a:off x="4736592" y="150876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000000"/>
                </a:solidFill>
              </a:rPr>
              <a:t>🇦🇮</a:t>
            </a:r>
            <a:endParaRPr lang="en-US" sz="1400" dirty="0"/>
          </a:p>
        </p:txBody>
      </p:sp>
      <p:sp>
        <p:nvSpPr>
          <p:cNvPr id="40" name="Text 37"/>
          <p:cNvSpPr/>
          <p:nvPr/>
        </p:nvSpPr>
        <p:spPr>
          <a:xfrm>
            <a:off x="5029200" y="1508760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Anguilla</a:t>
            </a:r>
            <a:endParaRPr lang="en-US" sz="1000" dirty="0"/>
          </a:p>
        </p:txBody>
      </p:sp>
      <p:sp>
        <p:nvSpPr>
          <p:cNvPr id="41" name="Text 38"/>
          <p:cNvSpPr/>
          <p:nvPr/>
        </p:nvSpPr>
        <p:spPr>
          <a:xfrm>
            <a:off x="7223760" y="1527048"/>
            <a:ext cx="1280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8B1A1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AIBLP/AIRBY</a:t>
            </a:r>
            <a:endParaRPr lang="en-US" sz="800" dirty="0"/>
          </a:p>
        </p:txBody>
      </p:sp>
      <p:sp>
        <p:nvSpPr>
          <p:cNvPr id="42" name="Shape 39"/>
          <p:cNvSpPr/>
          <p:nvPr/>
        </p:nvSpPr>
        <p:spPr>
          <a:xfrm>
            <a:off x="4663440" y="1892808"/>
            <a:ext cx="3931920" cy="347472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3" name="Text 40"/>
          <p:cNvSpPr/>
          <p:nvPr/>
        </p:nvSpPr>
        <p:spPr>
          <a:xfrm>
            <a:off x="4736592" y="1929384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000000"/>
                </a:solidFill>
              </a:rPr>
              <a:t>🇧🇱</a:t>
            </a:r>
            <a:endParaRPr lang="en-US" sz="1400" dirty="0"/>
          </a:p>
        </p:txBody>
      </p:sp>
      <p:sp>
        <p:nvSpPr>
          <p:cNvPr id="44" name="Text 41"/>
          <p:cNvSpPr/>
          <p:nvPr/>
        </p:nvSpPr>
        <p:spPr>
          <a:xfrm>
            <a:off x="5029200" y="1929384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Gustavia, St. Barths</a:t>
            </a:r>
            <a:endParaRPr lang="en-US" sz="1000" dirty="0"/>
          </a:p>
        </p:txBody>
      </p:sp>
      <p:sp>
        <p:nvSpPr>
          <p:cNvPr id="45" name="Text 42"/>
          <p:cNvSpPr/>
          <p:nvPr/>
        </p:nvSpPr>
        <p:spPr>
          <a:xfrm>
            <a:off x="7223760" y="1947672"/>
            <a:ext cx="1280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8B1A1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BLGUS</a:t>
            </a:r>
            <a:endParaRPr lang="en-US" sz="800" dirty="0"/>
          </a:p>
        </p:txBody>
      </p:sp>
      <p:sp>
        <p:nvSpPr>
          <p:cNvPr id="46" name="Shape 43"/>
          <p:cNvSpPr/>
          <p:nvPr/>
        </p:nvSpPr>
        <p:spPr>
          <a:xfrm>
            <a:off x="4663440" y="2313432"/>
            <a:ext cx="3931920" cy="347472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7" name="Text 44"/>
          <p:cNvSpPr/>
          <p:nvPr/>
        </p:nvSpPr>
        <p:spPr>
          <a:xfrm>
            <a:off x="4736592" y="2350008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000000"/>
                </a:solidFill>
              </a:rPr>
              <a:t>🇧🇱</a:t>
            </a:r>
            <a:endParaRPr lang="en-US" sz="1400" dirty="0"/>
          </a:p>
        </p:txBody>
      </p:sp>
      <p:sp>
        <p:nvSpPr>
          <p:cNvPr id="48" name="Text 45"/>
          <p:cNvSpPr/>
          <p:nvPr/>
        </p:nvSpPr>
        <p:spPr>
          <a:xfrm>
            <a:off x="5029200" y="2350008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St. Barths</a:t>
            </a:r>
            <a:endParaRPr lang="en-US" sz="1000" dirty="0"/>
          </a:p>
        </p:txBody>
      </p:sp>
      <p:sp>
        <p:nvSpPr>
          <p:cNvPr id="49" name="Text 46"/>
          <p:cNvSpPr/>
          <p:nvPr/>
        </p:nvSpPr>
        <p:spPr>
          <a:xfrm>
            <a:off x="7223760" y="2368296"/>
            <a:ext cx="1280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8B1A1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GPSBH</a:t>
            </a:r>
            <a:endParaRPr lang="en-US" sz="800" dirty="0"/>
          </a:p>
        </p:txBody>
      </p:sp>
      <p:sp>
        <p:nvSpPr>
          <p:cNvPr id="50" name="Shape 47"/>
          <p:cNvSpPr/>
          <p:nvPr/>
        </p:nvSpPr>
        <p:spPr>
          <a:xfrm>
            <a:off x="4663440" y="2734056"/>
            <a:ext cx="3931920" cy="347472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1" name="Text 48"/>
          <p:cNvSpPr/>
          <p:nvPr/>
        </p:nvSpPr>
        <p:spPr>
          <a:xfrm>
            <a:off x="4736592" y="2770632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000000"/>
                </a:solidFill>
              </a:rPr>
              <a:t>🇻🇬</a:t>
            </a:r>
            <a:endParaRPr lang="en-US" sz="1400" dirty="0"/>
          </a:p>
        </p:txBody>
      </p:sp>
      <p:sp>
        <p:nvSpPr>
          <p:cNvPr id="52" name="Text 49"/>
          <p:cNvSpPr/>
          <p:nvPr/>
        </p:nvSpPr>
        <p:spPr>
          <a:xfrm>
            <a:off x="5029200" y="2770632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Tortola, BVI</a:t>
            </a:r>
            <a:endParaRPr lang="en-US" sz="1000" dirty="0"/>
          </a:p>
        </p:txBody>
      </p:sp>
      <p:sp>
        <p:nvSpPr>
          <p:cNvPr id="53" name="Text 50"/>
          <p:cNvSpPr/>
          <p:nvPr/>
        </p:nvSpPr>
        <p:spPr>
          <a:xfrm>
            <a:off x="7223760" y="2788920"/>
            <a:ext cx="1280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8B1A1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VGRAD</a:t>
            </a:r>
            <a:endParaRPr lang="en-US" sz="800" dirty="0"/>
          </a:p>
        </p:txBody>
      </p:sp>
      <p:sp>
        <p:nvSpPr>
          <p:cNvPr id="54" name="Shape 51"/>
          <p:cNvSpPr/>
          <p:nvPr/>
        </p:nvSpPr>
        <p:spPr>
          <a:xfrm>
            <a:off x="4663440" y="3154680"/>
            <a:ext cx="3931920" cy="347472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5" name="Text 52"/>
          <p:cNvSpPr/>
          <p:nvPr/>
        </p:nvSpPr>
        <p:spPr>
          <a:xfrm>
            <a:off x="4736592" y="3191256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000000"/>
                </a:solidFill>
              </a:rPr>
              <a:t>🇻🇬</a:t>
            </a:r>
            <a:endParaRPr lang="en-US" sz="1400" dirty="0"/>
          </a:p>
        </p:txBody>
      </p:sp>
      <p:sp>
        <p:nvSpPr>
          <p:cNvPr id="56" name="Text 53"/>
          <p:cNvSpPr/>
          <p:nvPr/>
        </p:nvSpPr>
        <p:spPr>
          <a:xfrm>
            <a:off x="5029200" y="3191256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Virgin Gorda, BVI</a:t>
            </a:r>
            <a:endParaRPr lang="en-US" sz="1000" dirty="0"/>
          </a:p>
        </p:txBody>
      </p:sp>
      <p:sp>
        <p:nvSpPr>
          <p:cNvPr id="57" name="Text 54"/>
          <p:cNvSpPr/>
          <p:nvPr/>
        </p:nvSpPr>
        <p:spPr>
          <a:xfrm>
            <a:off x="7223760" y="3209544"/>
            <a:ext cx="1280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8B1A1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VGVIJ</a:t>
            </a:r>
            <a:endParaRPr lang="en-US" sz="800" dirty="0"/>
          </a:p>
        </p:txBody>
      </p:sp>
      <p:sp>
        <p:nvSpPr>
          <p:cNvPr id="58" name="Shape 55"/>
          <p:cNvSpPr/>
          <p:nvPr/>
        </p:nvSpPr>
        <p:spPr>
          <a:xfrm>
            <a:off x="4663440" y="3575304"/>
            <a:ext cx="3931920" cy="347472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9" name="Text 56"/>
          <p:cNvSpPr/>
          <p:nvPr/>
        </p:nvSpPr>
        <p:spPr>
          <a:xfrm>
            <a:off x="4736592" y="361188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000000"/>
                </a:solidFill>
              </a:rPr>
              <a:t>🇺🇸</a:t>
            </a:r>
            <a:endParaRPr lang="en-US" sz="1400" dirty="0"/>
          </a:p>
        </p:txBody>
      </p:sp>
      <p:sp>
        <p:nvSpPr>
          <p:cNvPr id="60" name="Text 57"/>
          <p:cNvSpPr/>
          <p:nvPr/>
        </p:nvSpPr>
        <p:spPr>
          <a:xfrm>
            <a:off x="5029200" y="3611880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West Palm Beach</a:t>
            </a:r>
            <a:endParaRPr lang="en-US" sz="1000" dirty="0"/>
          </a:p>
        </p:txBody>
      </p:sp>
      <p:sp>
        <p:nvSpPr>
          <p:cNvPr id="61" name="Text 58"/>
          <p:cNvSpPr/>
          <p:nvPr/>
        </p:nvSpPr>
        <p:spPr>
          <a:xfrm>
            <a:off x="7223760" y="3630168"/>
            <a:ext cx="1280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8B1A1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USPAB</a:t>
            </a:r>
            <a:endParaRPr lang="en-US" sz="800" dirty="0"/>
          </a:p>
        </p:txBody>
      </p:sp>
      <p:sp>
        <p:nvSpPr>
          <p:cNvPr id="62" name="Text 59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Kestrel Liner Agencies Ltd  •  USVI ISF/AMS SOP  •  Effective March 7, 2026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DF8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47B2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92608"/>
            <a:ext cx="292608" cy="29260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41248" y="256032"/>
            <a:ext cx="6400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2C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USVI Port Codes for ACE</a:t>
            </a:r>
            <a:endParaRPr lang="en-US" sz="2200" dirty="0"/>
          </a:p>
        </p:txBody>
      </p:sp>
      <p:sp>
        <p:nvSpPr>
          <p:cNvPr id="5" name="Text 2"/>
          <p:cNvSpPr/>
          <p:nvPr/>
        </p:nvSpPr>
        <p:spPr>
          <a:xfrm>
            <a:off x="457200" y="6858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Configure these in Descartes. Use 5-digit as Port of Lading, 4-digit as Port of Unlading.</a:t>
            </a:r>
            <a:endParaRPr lang="en-US" sz="10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51560"/>
          <a:ext cx="8229600" cy="1066800"/>
        </p:xfrm>
        <a:graphic>
          <a:graphicData uri="http://schemas.openxmlformats.org/drawingml/2006/table">
            <a:tbl>
              <a:tblPr/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202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USVI Port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63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Foreign Code (5-digit)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63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Domestic Code (4-digit)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63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Kestrel Code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63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2C24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St. Thomas (STT)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DE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1B7A7D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91155</a:t>
                      </a:r>
                      <a:endParaRPr lang="en-US" sz="12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DE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1B7A7D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5101</a:t>
                      </a:r>
                      <a:endParaRPr lang="en-US" sz="12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DE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C47B28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VISTT / VICHA</a:t>
                      </a:r>
                      <a:endParaRPr lang="en-US" sz="11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D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2C24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St. John (STJ)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1B7A7D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91195</a:t>
                      </a:r>
                      <a:endParaRPr lang="en-US" sz="12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1B7A7D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5102</a:t>
                      </a:r>
                      <a:endParaRPr lang="en-US" sz="12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C47B28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VICZB</a:t>
                      </a:r>
                      <a:endParaRPr lang="en-US" sz="11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2C24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St. Croix (STX)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DE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1B7A7D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91149</a:t>
                      </a:r>
                      <a:endParaRPr lang="en-US" sz="12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DE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1B7A7D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5104</a:t>
                      </a:r>
                      <a:endParaRPr lang="en-US" sz="12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DE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C47B28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VISTX</a:t>
                      </a:r>
                      <a:endParaRPr lang="en-US" sz="11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0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D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Shape 3"/>
          <p:cNvSpPr/>
          <p:nvPr/>
        </p:nvSpPr>
        <p:spPr>
          <a:xfrm>
            <a:off x="457200" y="2743200"/>
            <a:ext cx="3931920" cy="10972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4"/>
          <p:cNvSpPr/>
          <p:nvPr/>
        </p:nvSpPr>
        <p:spPr>
          <a:xfrm>
            <a:off x="457200" y="2743200"/>
            <a:ext cx="54864" cy="1097280"/>
          </a:xfrm>
          <a:prstGeom prst="rect">
            <a:avLst/>
          </a:prstGeom>
          <a:solidFill>
            <a:srgbClr val="1B7A7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5"/>
          <p:cNvSpPr/>
          <p:nvPr/>
        </p:nvSpPr>
        <p:spPr>
          <a:xfrm>
            <a:off x="640080" y="2834640"/>
            <a:ext cx="35661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b="1" dirty="0">
                <a:solidFill>
                  <a:srgbClr val="1B7A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Foreign-Origin Shipments
</a:t>
            </a:r>
            <a:endParaRPr lang="en-US" sz="1000" dirty="0"/>
          </a:p>
          <a:p>
            <a:pPr marL="0" indent="0">
              <a:buNone/>
            </a:pPr>
            <a:r>
              <a:rPr lang="en-US" sz="9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4-digit domestic code as port of unlading. Create unique IATA-style codes — cannot reuse STT for both 4 and 5-digit codes.</a:t>
            </a:r>
            <a:endParaRPr lang="en-US" sz="1000" dirty="0"/>
          </a:p>
        </p:txBody>
      </p:sp>
      <p:sp>
        <p:nvSpPr>
          <p:cNvPr id="10" name="Shape 6"/>
          <p:cNvSpPr/>
          <p:nvPr/>
        </p:nvSpPr>
        <p:spPr>
          <a:xfrm>
            <a:off x="4754880" y="2743200"/>
            <a:ext cx="3931920" cy="10972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7"/>
          <p:cNvSpPr/>
          <p:nvPr/>
        </p:nvSpPr>
        <p:spPr>
          <a:xfrm>
            <a:off x="4754880" y="2743200"/>
            <a:ext cx="54864" cy="1097280"/>
          </a:xfrm>
          <a:prstGeom prst="rect">
            <a:avLst/>
          </a:prstGeom>
          <a:solidFill>
            <a:srgbClr val="C47B2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8"/>
          <p:cNvSpPr/>
          <p:nvPr/>
        </p:nvSpPr>
        <p:spPr>
          <a:xfrm>
            <a:off x="4937760" y="2834640"/>
            <a:ext cx="35661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b="1" dirty="0">
                <a:solidFill>
                  <a:srgbClr val="C47B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CONUS-Origin Shipments
</a:t>
            </a:r>
            <a:endParaRPr lang="en-US" sz="1000" dirty="0"/>
          </a:p>
          <a:p>
            <a:pPr marL="0" indent="0">
              <a:buNone/>
            </a:pPr>
            <a:r>
              <a:rPr lang="en-US" sz="9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5-digit foreign code as Port of Lading and 4-digit as Port of Unlading. This triggers ACE tracking.</a:t>
            </a:r>
            <a:endParaRPr lang="en-US" sz="1000" dirty="0"/>
          </a:p>
        </p:txBody>
      </p:sp>
      <p:sp>
        <p:nvSpPr>
          <p:cNvPr id="13" name="Text 9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Kestrel Liner Agencies Ltd  •  USVI ISF/AMS SOP  •  Effective March 7, 2026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DF8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47B2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92608"/>
            <a:ext cx="292608" cy="29260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41248" y="256032"/>
            <a:ext cx="6400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2C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Master Port Codes Reference</a:t>
            </a:r>
            <a:endParaRPr lang="en-US" sz="2200" dirty="0"/>
          </a:p>
        </p:txBody>
      </p:sp>
      <p:sp>
        <p:nvSpPr>
          <p:cNvPr id="5" name="Shape 2"/>
          <p:cNvSpPr/>
          <p:nvPr/>
        </p:nvSpPr>
        <p:spPr>
          <a:xfrm>
            <a:off x="457200" y="777240"/>
            <a:ext cx="8229600" cy="228600"/>
          </a:xfrm>
          <a:prstGeom prst="rect">
            <a:avLst/>
          </a:prstGeom>
          <a:solidFill>
            <a:srgbClr val="8B1A1A">
              <a:alpha val="1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3"/>
          <p:cNvSpPr/>
          <p:nvPr/>
        </p:nvSpPr>
        <p:spPr>
          <a:xfrm>
            <a:off x="548640" y="77724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8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USVI (U.S. ENTRY POINTS)</a:t>
            </a:r>
            <a:endParaRPr lang="en-US" sz="800" dirty="0"/>
          </a:p>
        </p:txBody>
      </p:sp>
      <p:sp>
        <p:nvSpPr>
          <p:cNvPr id="7" name="Text 4"/>
          <p:cNvSpPr/>
          <p:nvPr/>
        </p:nvSpPr>
        <p:spPr>
          <a:xfrm>
            <a:off x="527050" y="1042416"/>
            <a:ext cx="1645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St. Thomas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1664970" y="1042416"/>
            <a:ext cx="10972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8B1A1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VISTT / VICHA</a:t>
            </a:r>
            <a:endParaRPr lang="en-US" sz="800" dirty="0"/>
          </a:p>
        </p:txBody>
      </p:sp>
      <p:sp>
        <p:nvSpPr>
          <p:cNvPr id="9" name="Text 6"/>
          <p:cNvSpPr/>
          <p:nvPr/>
        </p:nvSpPr>
        <p:spPr>
          <a:xfrm>
            <a:off x="3200400" y="1042416"/>
            <a:ext cx="1645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Cruz Bay, St. Johns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4312920" y="1042416"/>
            <a:ext cx="10972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8B1A1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VICZB</a:t>
            </a:r>
            <a:endParaRPr lang="en-US" sz="800" dirty="0"/>
          </a:p>
        </p:txBody>
      </p:sp>
      <p:sp>
        <p:nvSpPr>
          <p:cNvPr id="11" name="Text 8"/>
          <p:cNvSpPr/>
          <p:nvPr/>
        </p:nvSpPr>
        <p:spPr>
          <a:xfrm>
            <a:off x="5943600" y="1042416"/>
            <a:ext cx="1645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St. Croix</a:t>
            </a:r>
            <a:endParaRPr lang="en-US" sz="900" dirty="0"/>
          </a:p>
        </p:txBody>
      </p:sp>
      <p:sp>
        <p:nvSpPr>
          <p:cNvPr id="12" name="Text 9"/>
          <p:cNvSpPr/>
          <p:nvPr/>
        </p:nvSpPr>
        <p:spPr>
          <a:xfrm>
            <a:off x="6865620" y="1042416"/>
            <a:ext cx="10972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8B1A1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VISTX</a:t>
            </a:r>
            <a:endParaRPr lang="en-US" sz="800" dirty="0"/>
          </a:p>
        </p:txBody>
      </p:sp>
      <p:sp>
        <p:nvSpPr>
          <p:cNvPr id="13" name="Shape 10"/>
          <p:cNvSpPr/>
          <p:nvPr/>
        </p:nvSpPr>
        <p:spPr>
          <a:xfrm>
            <a:off x="457200" y="1371600"/>
            <a:ext cx="8229600" cy="228600"/>
          </a:xfrm>
          <a:prstGeom prst="rect">
            <a:avLst/>
          </a:prstGeom>
          <a:solidFill>
            <a:srgbClr val="1B7A7D">
              <a:alpha val="1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548640" y="137160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B7A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FROB DESTINATIONS</a:t>
            </a:r>
            <a:endParaRPr lang="en-US" sz="800" dirty="0"/>
          </a:p>
        </p:txBody>
      </p:sp>
      <p:sp>
        <p:nvSpPr>
          <p:cNvPr id="15" name="Text 12"/>
          <p:cNvSpPr/>
          <p:nvPr/>
        </p:nvSpPr>
        <p:spPr>
          <a:xfrm>
            <a:off x="527050" y="1645920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Antigua</a:t>
            </a:r>
            <a:endParaRPr lang="en-US" sz="900" dirty="0"/>
          </a:p>
        </p:txBody>
      </p:sp>
      <p:sp>
        <p:nvSpPr>
          <p:cNvPr id="16" name="Text 13"/>
          <p:cNvSpPr/>
          <p:nvPr/>
        </p:nvSpPr>
        <p:spPr>
          <a:xfrm>
            <a:off x="1339850" y="1645920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1B7A7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AGSJO</a:t>
            </a:r>
            <a:endParaRPr lang="en-US" sz="800" dirty="0"/>
          </a:p>
        </p:txBody>
      </p:sp>
      <p:sp>
        <p:nvSpPr>
          <p:cNvPr id="17" name="Text 14"/>
          <p:cNvSpPr/>
          <p:nvPr/>
        </p:nvSpPr>
        <p:spPr>
          <a:xfrm>
            <a:off x="3200400" y="1645920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Grenada</a:t>
            </a:r>
            <a:endParaRPr lang="en-US" sz="900" dirty="0"/>
          </a:p>
        </p:txBody>
      </p:sp>
      <p:sp>
        <p:nvSpPr>
          <p:cNvPr id="18" name="Text 15"/>
          <p:cNvSpPr/>
          <p:nvPr/>
        </p:nvSpPr>
        <p:spPr>
          <a:xfrm>
            <a:off x="4070350" y="1645920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1B7A7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GDSTG</a:t>
            </a:r>
            <a:endParaRPr lang="en-US" sz="800" dirty="0"/>
          </a:p>
        </p:txBody>
      </p:sp>
      <p:sp>
        <p:nvSpPr>
          <p:cNvPr id="19" name="Text 16"/>
          <p:cNvSpPr/>
          <p:nvPr/>
        </p:nvSpPr>
        <p:spPr>
          <a:xfrm>
            <a:off x="5943600" y="1645920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St. Lucia</a:t>
            </a:r>
            <a:endParaRPr lang="en-US" sz="900" dirty="0"/>
          </a:p>
        </p:txBody>
      </p:sp>
      <p:sp>
        <p:nvSpPr>
          <p:cNvPr id="20" name="Text 17"/>
          <p:cNvSpPr/>
          <p:nvPr/>
        </p:nvSpPr>
        <p:spPr>
          <a:xfrm>
            <a:off x="6692900" y="1645920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1B7A7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LCCAS/LCVIF</a:t>
            </a:r>
            <a:endParaRPr lang="en-US" sz="800" dirty="0"/>
          </a:p>
        </p:txBody>
      </p:sp>
      <p:sp>
        <p:nvSpPr>
          <p:cNvPr id="21" name="Text 18"/>
          <p:cNvSpPr/>
          <p:nvPr/>
        </p:nvSpPr>
        <p:spPr>
          <a:xfrm>
            <a:off x="527050" y="1847088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St. Maarten</a:t>
            </a:r>
            <a:endParaRPr lang="en-US" sz="900" dirty="0"/>
          </a:p>
        </p:txBody>
      </p:sp>
      <p:sp>
        <p:nvSpPr>
          <p:cNvPr id="22" name="Text 19"/>
          <p:cNvSpPr/>
          <p:nvPr/>
        </p:nvSpPr>
        <p:spPr>
          <a:xfrm>
            <a:off x="1339850" y="1847088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1B7A7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SXPHI</a:t>
            </a:r>
            <a:endParaRPr lang="en-US" sz="800" dirty="0"/>
          </a:p>
        </p:txBody>
      </p:sp>
      <p:sp>
        <p:nvSpPr>
          <p:cNvPr id="23" name="Text 20"/>
          <p:cNvSpPr/>
          <p:nvPr/>
        </p:nvSpPr>
        <p:spPr>
          <a:xfrm>
            <a:off x="3200400" y="1847088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St. Vincent</a:t>
            </a:r>
            <a:endParaRPr lang="en-US" sz="900" dirty="0"/>
          </a:p>
        </p:txBody>
      </p:sp>
      <p:sp>
        <p:nvSpPr>
          <p:cNvPr id="24" name="Text 21"/>
          <p:cNvSpPr/>
          <p:nvPr/>
        </p:nvSpPr>
        <p:spPr>
          <a:xfrm>
            <a:off x="4089400" y="1847088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1B7A7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VCKTN/VCCRP</a:t>
            </a:r>
            <a:endParaRPr lang="en-US" sz="800" dirty="0"/>
          </a:p>
        </p:txBody>
      </p:sp>
      <p:sp>
        <p:nvSpPr>
          <p:cNvPr id="25" name="Shape 22"/>
          <p:cNvSpPr/>
          <p:nvPr/>
        </p:nvSpPr>
        <p:spPr>
          <a:xfrm>
            <a:off x="457200" y="2194560"/>
            <a:ext cx="8229600" cy="228600"/>
          </a:xfrm>
          <a:prstGeom prst="rect">
            <a:avLst/>
          </a:prstGeom>
          <a:solidFill>
            <a:srgbClr val="C47B28">
              <a:alpha val="1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3"/>
          <p:cNvSpPr/>
          <p:nvPr/>
        </p:nvSpPr>
        <p:spPr>
          <a:xfrm>
            <a:off x="548640" y="219456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C47B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REGULAR B/L DESTINATIONS</a:t>
            </a:r>
            <a:endParaRPr lang="en-US" sz="800" dirty="0"/>
          </a:p>
        </p:txBody>
      </p:sp>
      <p:sp>
        <p:nvSpPr>
          <p:cNvPr id="27" name="Text 24"/>
          <p:cNvSpPr/>
          <p:nvPr/>
        </p:nvSpPr>
        <p:spPr>
          <a:xfrm>
            <a:off x="527050" y="2487168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Anguilla</a:t>
            </a:r>
            <a:endParaRPr lang="en-US" sz="900" dirty="0"/>
          </a:p>
        </p:txBody>
      </p:sp>
      <p:sp>
        <p:nvSpPr>
          <p:cNvPr id="28" name="Text 25"/>
          <p:cNvSpPr/>
          <p:nvPr/>
        </p:nvSpPr>
        <p:spPr>
          <a:xfrm>
            <a:off x="1377950" y="2487168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C47B2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AIBLP/AIRBY</a:t>
            </a:r>
            <a:endParaRPr lang="en-US" sz="800" dirty="0"/>
          </a:p>
        </p:txBody>
      </p:sp>
      <p:sp>
        <p:nvSpPr>
          <p:cNvPr id="29" name="Text 26"/>
          <p:cNvSpPr/>
          <p:nvPr/>
        </p:nvSpPr>
        <p:spPr>
          <a:xfrm>
            <a:off x="3200400" y="2487168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Gustavia</a:t>
            </a:r>
            <a:endParaRPr lang="en-US" sz="900" dirty="0"/>
          </a:p>
        </p:txBody>
      </p:sp>
      <p:sp>
        <p:nvSpPr>
          <p:cNvPr id="30" name="Text 27"/>
          <p:cNvSpPr/>
          <p:nvPr/>
        </p:nvSpPr>
        <p:spPr>
          <a:xfrm>
            <a:off x="4032250" y="2487168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C47B2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BLGUS</a:t>
            </a:r>
            <a:endParaRPr lang="en-US" sz="800" dirty="0"/>
          </a:p>
        </p:txBody>
      </p:sp>
      <p:sp>
        <p:nvSpPr>
          <p:cNvPr id="31" name="Text 28"/>
          <p:cNvSpPr/>
          <p:nvPr/>
        </p:nvSpPr>
        <p:spPr>
          <a:xfrm>
            <a:off x="5943600" y="2487168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Freeport</a:t>
            </a:r>
            <a:endParaRPr lang="en-US" sz="900" dirty="0"/>
          </a:p>
        </p:txBody>
      </p:sp>
      <p:sp>
        <p:nvSpPr>
          <p:cNvPr id="32" name="Text 29"/>
          <p:cNvSpPr/>
          <p:nvPr/>
        </p:nvSpPr>
        <p:spPr>
          <a:xfrm>
            <a:off x="6718300" y="2487168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C47B2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BSFPO</a:t>
            </a:r>
            <a:endParaRPr lang="en-US" sz="800" dirty="0"/>
          </a:p>
        </p:txBody>
      </p:sp>
      <p:sp>
        <p:nvSpPr>
          <p:cNvPr id="33" name="Text 30"/>
          <p:cNvSpPr/>
          <p:nvPr/>
        </p:nvSpPr>
        <p:spPr>
          <a:xfrm>
            <a:off x="527050" y="2688336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Nassau</a:t>
            </a:r>
            <a:endParaRPr lang="en-US" sz="900" dirty="0"/>
          </a:p>
        </p:txBody>
      </p:sp>
      <p:sp>
        <p:nvSpPr>
          <p:cNvPr id="34" name="Text 31"/>
          <p:cNvSpPr/>
          <p:nvPr/>
        </p:nvSpPr>
        <p:spPr>
          <a:xfrm>
            <a:off x="1377950" y="2688336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C47B2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BSNAS</a:t>
            </a:r>
            <a:endParaRPr lang="en-US" sz="800" dirty="0"/>
          </a:p>
        </p:txBody>
      </p:sp>
      <p:sp>
        <p:nvSpPr>
          <p:cNvPr id="35" name="Text 32"/>
          <p:cNvSpPr/>
          <p:nvPr/>
        </p:nvSpPr>
        <p:spPr>
          <a:xfrm>
            <a:off x="3200400" y="2688336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Dominica</a:t>
            </a:r>
            <a:endParaRPr lang="en-US" sz="900" dirty="0"/>
          </a:p>
        </p:txBody>
      </p:sp>
      <p:sp>
        <p:nvSpPr>
          <p:cNvPr id="36" name="Text 33"/>
          <p:cNvSpPr/>
          <p:nvPr/>
        </p:nvSpPr>
        <p:spPr>
          <a:xfrm>
            <a:off x="4032250" y="2688336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C47B2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DMRSU</a:t>
            </a:r>
            <a:endParaRPr lang="en-US" sz="800" dirty="0"/>
          </a:p>
        </p:txBody>
      </p:sp>
      <p:sp>
        <p:nvSpPr>
          <p:cNvPr id="37" name="Text 34"/>
          <p:cNvSpPr/>
          <p:nvPr/>
        </p:nvSpPr>
        <p:spPr>
          <a:xfrm>
            <a:off x="5943600" y="2688336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St. Barths</a:t>
            </a:r>
            <a:endParaRPr lang="en-US" sz="900" dirty="0"/>
          </a:p>
        </p:txBody>
      </p:sp>
      <p:sp>
        <p:nvSpPr>
          <p:cNvPr id="38" name="Text 35"/>
          <p:cNvSpPr/>
          <p:nvPr/>
        </p:nvSpPr>
        <p:spPr>
          <a:xfrm>
            <a:off x="6718300" y="2688336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C47B2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GPSBH</a:t>
            </a:r>
            <a:endParaRPr lang="en-US" sz="800" dirty="0"/>
          </a:p>
        </p:txBody>
      </p:sp>
      <p:sp>
        <p:nvSpPr>
          <p:cNvPr id="39" name="Text 36"/>
          <p:cNvSpPr/>
          <p:nvPr/>
        </p:nvSpPr>
        <p:spPr>
          <a:xfrm>
            <a:off x="527050" y="2889504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St. Kitts</a:t>
            </a:r>
            <a:endParaRPr lang="en-US" sz="900" dirty="0"/>
          </a:p>
        </p:txBody>
      </p:sp>
      <p:sp>
        <p:nvSpPr>
          <p:cNvPr id="40" name="Text 37"/>
          <p:cNvSpPr/>
          <p:nvPr/>
        </p:nvSpPr>
        <p:spPr>
          <a:xfrm>
            <a:off x="1377950" y="2889504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C47B2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KNBAS</a:t>
            </a:r>
            <a:endParaRPr lang="en-US" sz="800" dirty="0"/>
          </a:p>
        </p:txBody>
      </p:sp>
      <p:sp>
        <p:nvSpPr>
          <p:cNvPr id="41" name="Text 38"/>
          <p:cNvSpPr/>
          <p:nvPr/>
        </p:nvSpPr>
        <p:spPr>
          <a:xfrm>
            <a:off x="3200400" y="2889504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Nevis</a:t>
            </a:r>
            <a:endParaRPr lang="en-US" sz="900" dirty="0"/>
          </a:p>
        </p:txBody>
      </p:sp>
      <p:sp>
        <p:nvSpPr>
          <p:cNvPr id="42" name="Text 39"/>
          <p:cNvSpPr/>
          <p:nvPr/>
        </p:nvSpPr>
        <p:spPr>
          <a:xfrm>
            <a:off x="4032250" y="2889504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C47B2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KNNEV</a:t>
            </a:r>
            <a:endParaRPr lang="en-US" sz="800" dirty="0"/>
          </a:p>
        </p:txBody>
      </p:sp>
      <p:sp>
        <p:nvSpPr>
          <p:cNvPr id="43" name="Text 40"/>
          <p:cNvSpPr/>
          <p:nvPr/>
        </p:nvSpPr>
        <p:spPr>
          <a:xfrm>
            <a:off x="5943600" y="2889504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Grand Cayman</a:t>
            </a:r>
            <a:endParaRPr lang="en-US" sz="900" dirty="0"/>
          </a:p>
        </p:txBody>
      </p:sp>
      <p:sp>
        <p:nvSpPr>
          <p:cNvPr id="44" name="Text 41"/>
          <p:cNvSpPr/>
          <p:nvPr/>
        </p:nvSpPr>
        <p:spPr>
          <a:xfrm>
            <a:off x="6718300" y="2889504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C47B2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KYGCM</a:t>
            </a:r>
            <a:endParaRPr lang="en-US" sz="800" dirty="0"/>
          </a:p>
        </p:txBody>
      </p:sp>
      <p:sp>
        <p:nvSpPr>
          <p:cNvPr id="45" name="Text 42"/>
          <p:cNvSpPr/>
          <p:nvPr/>
        </p:nvSpPr>
        <p:spPr>
          <a:xfrm>
            <a:off x="527050" y="3090672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Grand Turks</a:t>
            </a:r>
            <a:endParaRPr lang="en-US" sz="900" dirty="0"/>
          </a:p>
        </p:txBody>
      </p:sp>
      <p:sp>
        <p:nvSpPr>
          <p:cNvPr id="46" name="Text 43"/>
          <p:cNvSpPr/>
          <p:nvPr/>
        </p:nvSpPr>
        <p:spPr>
          <a:xfrm>
            <a:off x="1377950" y="3090672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C47B2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TCGDT</a:t>
            </a:r>
            <a:endParaRPr lang="en-US" sz="800" dirty="0"/>
          </a:p>
        </p:txBody>
      </p:sp>
      <p:sp>
        <p:nvSpPr>
          <p:cNvPr id="47" name="Text 44"/>
          <p:cNvSpPr/>
          <p:nvPr/>
        </p:nvSpPr>
        <p:spPr>
          <a:xfrm>
            <a:off x="3200400" y="3090672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Providenciales</a:t>
            </a:r>
            <a:endParaRPr lang="en-US" sz="900" dirty="0"/>
          </a:p>
        </p:txBody>
      </p:sp>
      <p:sp>
        <p:nvSpPr>
          <p:cNvPr id="48" name="Text 45"/>
          <p:cNvSpPr/>
          <p:nvPr/>
        </p:nvSpPr>
        <p:spPr>
          <a:xfrm>
            <a:off x="4032250" y="3090672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C47B2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TCPLS</a:t>
            </a:r>
            <a:endParaRPr lang="en-US" sz="800" dirty="0"/>
          </a:p>
        </p:txBody>
      </p:sp>
      <p:sp>
        <p:nvSpPr>
          <p:cNvPr id="49" name="Text 46"/>
          <p:cNvSpPr/>
          <p:nvPr/>
        </p:nvSpPr>
        <p:spPr>
          <a:xfrm>
            <a:off x="5943600" y="3090672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Tortola</a:t>
            </a:r>
            <a:endParaRPr lang="en-US" sz="900" dirty="0"/>
          </a:p>
        </p:txBody>
      </p:sp>
      <p:sp>
        <p:nvSpPr>
          <p:cNvPr id="50" name="Text 47"/>
          <p:cNvSpPr/>
          <p:nvPr/>
        </p:nvSpPr>
        <p:spPr>
          <a:xfrm>
            <a:off x="6718300" y="3090672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C47B2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VGRAD</a:t>
            </a:r>
            <a:endParaRPr lang="en-US" sz="800" dirty="0"/>
          </a:p>
        </p:txBody>
      </p:sp>
      <p:sp>
        <p:nvSpPr>
          <p:cNvPr id="51" name="Text 48"/>
          <p:cNvSpPr/>
          <p:nvPr/>
        </p:nvSpPr>
        <p:spPr>
          <a:xfrm>
            <a:off x="527050" y="3291840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Virgin Gorda</a:t>
            </a:r>
            <a:endParaRPr lang="en-US" sz="900" dirty="0"/>
          </a:p>
        </p:txBody>
      </p:sp>
      <p:sp>
        <p:nvSpPr>
          <p:cNvPr id="52" name="Text 49"/>
          <p:cNvSpPr/>
          <p:nvPr/>
        </p:nvSpPr>
        <p:spPr>
          <a:xfrm>
            <a:off x="1377950" y="3291840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C47B2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VGVIJ</a:t>
            </a:r>
            <a:endParaRPr lang="en-US" sz="800" dirty="0"/>
          </a:p>
        </p:txBody>
      </p:sp>
      <p:sp>
        <p:nvSpPr>
          <p:cNvPr id="53" name="Text 50"/>
          <p:cNvSpPr/>
          <p:nvPr/>
        </p:nvSpPr>
        <p:spPr>
          <a:xfrm>
            <a:off x="3200400" y="3291840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C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W. Palm Beach</a:t>
            </a:r>
            <a:endParaRPr lang="en-US" sz="900" dirty="0"/>
          </a:p>
        </p:txBody>
      </p:sp>
      <p:sp>
        <p:nvSpPr>
          <p:cNvPr id="54" name="Text 51"/>
          <p:cNvSpPr/>
          <p:nvPr/>
        </p:nvSpPr>
        <p:spPr>
          <a:xfrm>
            <a:off x="4032250" y="3291840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C47B2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USPAB</a:t>
            </a:r>
            <a:endParaRPr lang="en-US" sz="800" dirty="0"/>
          </a:p>
        </p:txBody>
      </p:sp>
      <p:sp>
        <p:nvSpPr>
          <p:cNvPr id="55" name="Text 52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8C80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Kestrel Liner Agencies Ltd  •  USVI ISF/AMS SOP  •  Effective March 7, 2026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1126</TotalTime>
  <Words>2307</Words>
  <Application>Microsoft Office PowerPoint</Application>
  <PresentationFormat>On-screen Show (16:9)</PresentationFormat>
  <Paragraphs>461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Consolas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USVI ISF/AMS Filing SOP</dc:title>
  <dc:subject>PptxGenJS Presentation</dc:subject>
  <dc:creator>Kestrel Liner Agencies Ltd</dc:creator>
  <cp:lastModifiedBy>Manish Rohra</cp:lastModifiedBy>
  <cp:revision>3</cp:revision>
  <dcterms:created xsi:type="dcterms:W3CDTF">2026-03-04T22:54:39Z</dcterms:created>
  <dcterms:modified xsi:type="dcterms:W3CDTF">2026-03-09T14:33:24Z</dcterms:modified>
</cp:coreProperties>
</file>